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0" dt="2026-09-23T18:48:19.2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22" y="-1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egi-Kovács Marcell" userId="S::beregi.kovacs.marcell@inf.unideb.hu::e166edd7-16ad-4c69-ba57-e508010a31c2" providerId="AD" clId="Web-{00000000-0000-0000-0000-000000000000}"/>
    <pc:docChg chg="modSld">
      <pc:chgData name="Beregi-Kovács Marcell" userId="S::beregi.kovacs.marcell@inf.unideb.hu::e166edd7-16ad-4c69-ba57-e508010a31c2" providerId="AD" clId="Web-{00000000-0000-0000-0000-000000000000}" dt="2026-09-23T18:48:19.259" v="16"/>
      <pc:docMkLst>
        <pc:docMk/>
      </pc:docMkLst>
      <pc:sldChg chg="modSp">
        <pc:chgData name="Beregi-Kovács Marcell" userId="S::beregi.kovacs.marcell@inf.unideb.hu::e166edd7-16ad-4c69-ba57-e508010a31c2" providerId="AD" clId="Web-{00000000-0000-0000-0000-000000000000}" dt="2026-09-23T18:47:30.289" v="9" actId="20577"/>
        <pc:sldMkLst>
          <pc:docMk/>
          <pc:sldMk cId="0" sldId="256"/>
        </pc:sldMkLst>
        <pc:spChg chg="mod">
          <ac:chgData name="Beregi-Kovács Marcell" userId="S::beregi.kovacs.marcell@inf.unideb.hu::e166edd7-16ad-4c69-ba57-e508010a31c2" providerId="AD" clId="Web-{00000000-0000-0000-0000-000000000000}" dt="2026-09-23T18:47:30.289" v="9" actId="20577"/>
          <ac:spMkLst>
            <pc:docMk/>
            <pc:sldMk cId="0" sldId="256"/>
            <ac:spMk id="31" creationId="{75DFCF57-C942-F2B4-CCC6-A9C5B7BA8A48}"/>
          </ac:spMkLst>
        </pc:spChg>
      </pc:sldChg>
      <pc:sldChg chg="addSp modSp">
        <pc:chgData name="Beregi-Kovács Marcell" userId="S::beregi.kovacs.marcell@inf.unideb.hu::e166edd7-16ad-4c69-ba57-e508010a31c2" providerId="AD" clId="Web-{00000000-0000-0000-0000-000000000000}" dt="2026-09-23T18:48:19.259" v="16"/>
        <pc:sldMkLst>
          <pc:docMk/>
          <pc:sldMk cId="0" sldId="257"/>
        </pc:sldMkLst>
        <pc:spChg chg="add">
          <ac:chgData name="Beregi-Kovács Marcell" userId="S::beregi.kovacs.marcell@inf.unideb.hu::e166edd7-16ad-4c69-ba57-e508010a31c2" providerId="AD" clId="Web-{00000000-0000-0000-0000-000000000000}" dt="2026-09-23T18:48:06.775" v="15"/>
          <ac:spMkLst>
            <pc:docMk/>
            <pc:sldMk cId="0" sldId="257"/>
            <ac:spMk id="8" creationId="{4B14D7E3-B820-211B-2820-D3427B7A048E}"/>
          </ac:spMkLst>
        </pc:spChg>
        <pc:spChg chg="add">
          <ac:chgData name="Beregi-Kovács Marcell" userId="S::beregi.kovacs.marcell@inf.unideb.hu::e166edd7-16ad-4c69-ba57-e508010a31c2" providerId="AD" clId="Web-{00000000-0000-0000-0000-000000000000}" dt="2026-09-23T18:48:19.259" v="16"/>
          <ac:spMkLst>
            <pc:docMk/>
            <pc:sldMk cId="0" sldId="257"/>
            <ac:spMk id="9" creationId="{69E3415F-179B-DDFB-BB34-838418DE56B2}"/>
          </ac:spMkLst>
        </pc:spChg>
        <pc:spChg chg="mod">
          <ac:chgData name="Beregi-Kovács Marcell" userId="S::beregi.kovacs.marcell@inf.unideb.hu::e166edd7-16ad-4c69-ba57-e508010a31c2" providerId="AD" clId="Web-{00000000-0000-0000-0000-000000000000}" dt="2026-09-23T18:47:59.431" v="14" actId="20577"/>
          <ac:spMkLst>
            <pc:docMk/>
            <pc:sldMk cId="0" sldId="257"/>
            <ac:spMk id="47" creationId="{6E45CAB6-1A71-4E8A-86F0-540D3C4957F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3FE6B-A9D1-EB6C-77E1-A458F235815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637444-A54C-C455-EEEC-909B5E78C44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557B2-AE89-3DAE-8356-294FD30585D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95601B-BA56-4857-B916-60F259B4BA19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C60E1-A6F6-7971-0E75-6FE095072EA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3C055-CD63-3F0F-469A-FF4FA43ECE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46DBF0-89F9-4060-A551-A8523D6BA2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9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5B93A-C9AD-7AF6-0E22-FA472895C8D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ABB5C-A517-B8E4-9EE1-94C6DE6FD82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B1EAC-DCAF-89AB-5DE7-5DF15D2F75A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B6B865-DC15-4C4F-B118-3A30F4FBC83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931BE-8E13-E6F2-C055-634F0BBCB7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36F4D-F9CE-3577-5874-54B95909D9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5563E-922E-424F-B678-EFE021DBA88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D28F-873B-0016-0F5D-AE6CEE55E3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2C1AB-01C5-E7D0-41BD-9F24559C43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DB044-4844-046D-DE69-8514E55C087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FFBE5B-135D-4F48-BE58-2449E2B91EF3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89AF6-1E6B-A1F1-9EE7-09B60B1D034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97D2E-846E-E561-EBBF-2BD6022F55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CB243E-E411-45D7-9E52-EB884878558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0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F1D8-FD9D-B8AC-6B2B-1A4312F8653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CE778-5791-44C6-9048-6A59787A48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8205A-9053-C99C-95AB-9B2CBE09783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EA03E-AC29-CEC0-9090-0FF4F3DFD54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7CB65B-2799-49C5-A71D-A30D83C0B348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8D7C0-B948-C16F-40F5-19F8CC49B36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D1CE2-403A-4B2A-43FA-A05708DCBE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791B35-9DFB-4267-AD3B-C48401CE2B9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4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D3486-667F-E6F9-2BBC-28452DDC9FE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37A42-E495-4168-5F9D-D5CBC8BB71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BB8A73-328D-1585-A020-9E6EDA8BA30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F6DFD3-693A-60A1-5A88-45439FAE022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3F08B7-D0D6-7EDA-8E71-B1DE92A8C587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EBB038-4F0F-FD84-525D-24BD640B5E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57E2420-F676-4837-9B83-48E47CBE796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2231BD-8336-7535-86C3-919C4EDA852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44E8CB-547C-9E28-5220-649994626C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13622F-E615-4247-95D0-AD980AB4140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14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63031-9EEC-23E8-2ED4-6A6A943FD27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FBB768-44A6-CA20-45EF-27A587E9111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15BD32-2BD4-4F40-A415-3132AD029C35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4937E-75BD-4980-24F2-E9166E522CF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28CFF1-D2AE-A57A-A43C-E528EFCAB8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4B49AD-6A41-4B95-81CA-1B84D4D57BE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62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FA18D9-4C70-EE7E-EAF4-0011DBA8457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34D471-3566-487C-A948-1AED48999FB8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DF123-2118-6FDC-4C1A-57FAD0F1F9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AD8F9-9125-3E4B-812A-8D73345D26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C28071-4EEA-4B5C-A695-B1E1859D5EC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9079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45453-9D6B-1BC0-7CEF-6554F499CD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8EB70-22EE-F5AF-2C89-C3E9ABF3A18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313C3-FB3F-1354-57BB-518904E2235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980F1-19D3-151D-0F5E-C0351F0C1FA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B9AFBF-72EE-4233-BBA6-C2F44BC10AA6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CD96F-5F30-A821-40D2-BC3B52EC03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3916B6-F53B-C8FD-5444-75AF7C11E0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38D973-84C6-4367-B823-60ADE965DA7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13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BD4EE-E885-60AE-B40F-665C9B0C66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6BD586-9CDB-CA48-9FD8-A23E6F1F1CDD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E0520-C8F9-C157-7AFC-FBD6847F5AB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75D3A-96FD-FC1D-4DC7-05811DEAB85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29FA199-55B3-414F-B871-34C32EDF5CEA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7B3466-B5C2-9791-35AE-185FEA48909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5426B-4BA0-0F7D-DE33-7908BD6ACE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2EBFF71-4776-45DB-B1EE-623882ED804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9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FA072-4CBA-BFF4-8DA5-18E0A01919D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89F064-2AC1-5BEA-05AA-304082BFA62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3457F-2171-2A3A-CE98-8ED432176DF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6D79B66-D928-4B04-9F11-FF2FF4076B7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82D78-D478-73E6-E3CB-E29A262D060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44B7F-EC18-03EE-B138-CB954D135E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7AF53F-C52B-480D-A4C0-36B19AD9C9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4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32D510-D886-FE0C-ADA5-BFC5379DC983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1527E-B4B7-5C91-FE6C-11676FD6F6D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E6C4F-E851-8F72-5F3A-932A192D8F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8D896A-3A61-4373-84EB-20D76EDB996B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3E644-7F03-2F30-DF1C-27F0510207B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375B4-1BE7-A48C-6232-032AFF222A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EC02B9-9B09-4446-93B9-205C4B1A8A0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26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6D1162-3FD6-0AEA-C67A-E3A50FCE44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4D730-7648-967F-DCE0-4D222B5D38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47DAC-7929-F072-1FD8-F39F2D7AAEA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170E7E-6611-4EDC-B46F-393547DEBDFA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11809-935E-7C01-87F2-710F766B3662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2B08B-201E-8553-07BB-B0F4F311B7B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FD3B639-601A-46F7-85FA-6B9BA83F282D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10" Type="http://schemas.openxmlformats.org/officeDocument/2006/relationships/image" Target="../media/image13.svg"/><Relationship Id="rId4" Type="http://schemas.openxmlformats.org/officeDocument/2006/relationships/image" Target="../media/image8.svg"/><Relationship Id="rId9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E3C16C1-1DA3-8D75-C719-5E2B5A0DA293}"/>
              </a:ext>
            </a:extLst>
          </p:cNvPr>
          <p:cNvGrpSpPr/>
          <p:nvPr/>
        </p:nvGrpSpPr>
        <p:grpSpPr>
          <a:xfrm>
            <a:off x="4207848" y="-262013"/>
            <a:ext cx="3594543" cy="3390111"/>
            <a:chOff x="4207848" y="-262013"/>
            <a:chExt cx="3594543" cy="33901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C0D11E6-B228-1402-36B7-69325C6E2130}"/>
                </a:ext>
              </a:extLst>
            </p:cNvPr>
            <p:cNvSpPr/>
            <p:nvPr/>
          </p:nvSpPr>
          <p:spPr>
            <a:xfrm rot="16200004">
              <a:off x="4429669" y="-244626"/>
              <a:ext cx="3390110" cy="33553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14938"/>
                <a:gd name="f4" fmla="val 1202475"/>
                <a:gd name="f5" fmla="*/ f0 1 1214938"/>
                <a:gd name="f6" fmla="*/ f1 1 1202475"/>
                <a:gd name="f7" fmla="+- f4 0 f2"/>
                <a:gd name="f8" fmla="+- f3 0 f2"/>
                <a:gd name="f9" fmla="*/ f8 1 1214938"/>
                <a:gd name="f10" fmla="*/ f7 1 1202475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1214938" h="1202475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2812010-C927-A38F-C579-1A38EC6CC532}"/>
                </a:ext>
              </a:extLst>
            </p:cNvPr>
            <p:cNvSpPr txBox="1"/>
            <p:nvPr/>
          </p:nvSpPr>
          <p:spPr>
            <a:xfrm rot="16200004">
              <a:off x="4310060" y="-364224"/>
              <a:ext cx="3390110" cy="359453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7" name="Freeform 8">
            <a:extLst>
              <a:ext uri="{FF2B5EF4-FFF2-40B4-BE49-F238E27FC236}">
                <a16:creationId xmlns:a16="http://schemas.microsoft.com/office/drawing/2014/main" id="{B59624E5-5A60-C4A2-4A43-FF3D46C5051C}"/>
              </a:ext>
            </a:extLst>
          </p:cNvPr>
          <p:cNvSpPr/>
          <p:nvPr/>
        </p:nvSpPr>
        <p:spPr>
          <a:xfrm>
            <a:off x="3780001" y="522204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D0DC81D1-30B4-FCE2-D3FB-4D0AFEFE9C51}"/>
              </a:ext>
            </a:extLst>
          </p:cNvPr>
          <p:cNvGrpSpPr/>
          <p:nvPr/>
        </p:nvGrpSpPr>
        <p:grpSpPr>
          <a:xfrm>
            <a:off x="6817226" y="6132076"/>
            <a:ext cx="1179054" cy="1179054"/>
            <a:chOff x="6817226" y="6132076"/>
            <a:chExt cx="1179054" cy="1179054"/>
          </a:xfrm>
        </p:grpSpPr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1D6E9C03-21E1-EB0D-67C6-CD9D75BF8359}"/>
                </a:ext>
              </a:extLst>
            </p:cNvPr>
            <p:cNvGrpSpPr/>
            <p:nvPr/>
          </p:nvGrpSpPr>
          <p:grpSpPr>
            <a:xfrm>
              <a:off x="6817226" y="6132076"/>
              <a:ext cx="1179054" cy="1179054"/>
              <a:chOff x="6817226" y="6132076"/>
              <a:chExt cx="1179054" cy="1179054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60358326-8EE4-803E-4C6B-909F1DF29D55}"/>
                  </a:ext>
                </a:extLst>
              </p:cNvPr>
              <p:cNvSpPr/>
              <p:nvPr/>
            </p:nvSpPr>
            <p:spPr>
              <a:xfrm>
                <a:off x="6817226" y="6132076"/>
                <a:ext cx="1179054" cy="11790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41961"/>
                </a:srgbClr>
              </a:solidFill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BF2981C8-7BF9-6E04-C66E-C22C35EB71A3}"/>
                  </a:ext>
                </a:extLst>
              </p:cNvPr>
              <p:cNvSpPr txBox="1"/>
              <p:nvPr/>
            </p:nvSpPr>
            <p:spPr>
              <a:xfrm>
                <a:off x="6927768" y="6173525"/>
                <a:ext cx="957980" cy="102706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B953AD9-56D2-6B81-09D5-16DAD1537519}"/>
                </a:ext>
              </a:extLst>
            </p:cNvPr>
            <p:cNvGrpSpPr/>
            <p:nvPr/>
          </p:nvGrpSpPr>
          <p:grpSpPr>
            <a:xfrm>
              <a:off x="6945828" y="6260677"/>
              <a:ext cx="921852" cy="921852"/>
              <a:chOff x="6945828" y="6260677"/>
              <a:chExt cx="921852" cy="921852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EDD373F3-61C4-3701-30CA-6A0410729CD5}"/>
                  </a:ext>
                </a:extLst>
              </p:cNvPr>
              <p:cNvSpPr/>
              <p:nvPr/>
            </p:nvSpPr>
            <p:spPr>
              <a:xfrm>
                <a:off x="6945828" y="6260677"/>
                <a:ext cx="921852" cy="92185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D9FC71BD-EFB4-FF12-B0DF-F7D62CFCF298}"/>
                  </a:ext>
                </a:extLst>
              </p:cNvPr>
              <p:cNvSpPr txBox="1"/>
              <p:nvPr/>
            </p:nvSpPr>
            <p:spPr>
              <a:xfrm>
                <a:off x="7032257" y="6293083"/>
                <a:ext cx="749003" cy="80301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ED8B8478-4C85-B19E-8F5F-AD0B44AC8C12}"/>
              </a:ext>
            </a:extLst>
          </p:cNvPr>
          <p:cNvGrpSpPr/>
          <p:nvPr/>
        </p:nvGrpSpPr>
        <p:grpSpPr>
          <a:xfrm>
            <a:off x="0" y="3321896"/>
            <a:ext cx="7560003" cy="3590638"/>
            <a:chOff x="0" y="3321896"/>
            <a:chExt cx="7560003" cy="3590638"/>
          </a:xfrm>
        </p:grpSpPr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2D1E8EB2-D552-CD19-4901-A8FF97B5E97A}"/>
                </a:ext>
              </a:extLst>
            </p:cNvPr>
            <p:cNvSpPr/>
            <p:nvPr/>
          </p:nvSpPr>
          <p:spPr>
            <a:xfrm>
              <a:off x="0" y="3561094"/>
              <a:ext cx="7560003" cy="33514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09333"/>
                <a:gd name="f4" fmla="val 1201080"/>
                <a:gd name="f5" fmla="*/ f0 1 2709333"/>
                <a:gd name="f6" fmla="*/ f1 1 1201080"/>
                <a:gd name="f7" fmla="+- f4 0 f2"/>
                <a:gd name="f8" fmla="+- f3 0 f2"/>
                <a:gd name="f9" fmla="*/ f8 1 2709333"/>
                <a:gd name="f10" fmla="*/ f7 1 1201080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709333" h="120108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C8FE891B-0C9E-FF41-AA02-488B0A8DCB20}"/>
                </a:ext>
              </a:extLst>
            </p:cNvPr>
            <p:cNvSpPr txBox="1"/>
            <p:nvPr/>
          </p:nvSpPr>
          <p:spPr>
            <a:xfrm>
              <a:off x="0" y="3321896"/>
              <a:ext cx="7560003" cy="35906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18" name="Freeform 19">
            <a:extLst>
              <a:ext uri="{FF2B5EF4-FFF2-40B4-BE49-F238E27FC236}">
                <a16:creationId xmlns:a16="http://schemas.microsoft.com/office/drawing/2014/main" id="{1E38EEFC-A060-B2E7-3657-E097C6E8CDAF}"/>
              </a:ext>
            </a:extLst>
          </p:cNvPr>
          <p:cNvSpPr/>
          <p:nvPr/>
        </p:nvSpPr>
        <p:spPr>
          <a:xfrm>
            <a:off x="153244" y="153244"/>
            <a:ext cx="1982492" cy="771525"/>
          </a:xfrm>
          <a:custGeom>
            <a:avLst/>
            <a:gdLst>
              <a:gd name="f0" fmla="val w"/>
              <a:gd name="f1" fmla="val h"/>
              <a:gd name="f2" fmla="val 0"/>
              <a:gd name="f3" fmla="val 1982496"/>
              <a:gd name="f4" fmla="val 771521"/>
              <a:gd name="f5" fmla="val 771522"/>
              <a:gd name="f6" fmla="*/ f0 1 1982496"/>
              <a:gd name="f7" fmla="*/ f1 1 771521"/>
              <a:gd name="f8" fmla="+- f4 0 f2"/>
              <a:gd name="f9" fmla="+- f3 0 f2"/>
              <a:gd name="f10" fmla="*/ f9 1 1982496"/>
              <a:gd name="f11" fmla="*/ f8 1 77152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982496" h="77152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22" name="TextBox 23">
            <a:extLst>
              <a:ext uri="{FF2B5EF4-FFF2-40B4-BE49-F238E27FC236}">
                <a16:creationId xmlns:a16="http://schemas.microsoft.com/office/drawing/2014/main" id="{65797885-F96A-739F-B702-614C1B24800E}"/>
              </a:ext>
            </a:extLst>
          </p:cNvPr>
          <p:cNvSpPr txBox="1"/>
          <p:nvPr/>
        </p:nvSpPr>
        <p:spPr>
          <a:xfrm>
            <a:off x="198625" y="969218"/>
            <a:ext cx="3399922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>
                <a:solidFill>
                  <a:srgbClr val="000000"/>
                </a:solidFill>
                <a:latin typeface="Aptos"/>
              </a:rPr>
              <a:t>AI-alapú gyártás- és ipari digitalizációs tanácsadás</a:t>
            </a:r>
            <a:endParaRPr lang="hu-HU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602A27F6-7E95-23B8-0D79-02B69E2A3D32}"/>
              </a:ext>
            </a:extLst>
          </p:cNvPr>
          <p:cNvSpPr txBox="1"/>
          <p:nvPr/>
        </p:nvSpPr>
        <p:spPr>
          <a:xfrm>
            <a:off x="3348386" y="4380039"/>
            <a:ext cx="4049649" cy="18363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360" b="0" i="0">
                <a:solidFill>
                  <a:srgbClr val="FFFFFF"/>
                </a:solidFill>
                <a:latin typeface="Arimo"/>
              </a:rPr>
              <a:t>A szolgáltatás célja annak feltárása, hogy egy gyártó vagy ipari vállalat működésében hol alkalmazható eredményesen mesterséges intelligencia. A tanácsadás a termelési, gép-, szenzor-, képi és minőségügyi adatok felhasználhatóságát vizsgálja, és segít azonosítani azokat a megoldásokat, amelyek növelhetik a hatékonyságot, csökkenthetik a selejtet vagy az állásidőt, illetve támogathatják a megbízhatóbb működést.</a:t>
            </a:r>
            <a:endParaRPr lang="en-US" sz="1400" b="0" i="0" u="none" strike="noStrike" kern="0" cap="none" spc="0" baseline="0" dirty="0">
              <a:solidFill>
                <a:srgbClr val="FFFFFF"/>
              </a:solidFill>
              <a:uFillTx/>
              <a:latin typeface="Arimo"/>
              <a:ea typeface="Arimo"/>
              <a:cs typeface="Arimo"/>
            </a:endParaRPr>
          </a:p>
        </p:txBody>
      </p:sp>
      <p:grpSp>
        <p:nvGrpSpPr>
          <p:cNvPr id="24" name="Group 25">
            <a:extLst>
              <a:ext uri="{FF2B5EF4-FFF2-40B4-BE49-F238E27FC236}">
                <a16:creationId xmlns:a16="http://schemas.microsoft.com/office/drawing/2014/main" id="{5A74F714-B532-3651-A79A-C4A67E9C80CA}"/>
              </a:ext>
            </a:extLst>
          </p:cNvPr>
          <p:cNvGrpSpPr/>
          <p:nvPr/>
        </p:nvGrpSpPr>
        <p:grpSpPr>
          <a:xfrm>
            <a:off x="-132258" y="6924220"/>
            <a:ext cx="2106018" cy="424272"/>
            <a:chOff x="-132258" y="6924220"/>
            <a:chExt cx="2106018" cy="424272"/>
          </a:xfrm>
        </p:grpSpPr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9CD82093-6EE6-CEE0-3B46-CDFB77149018}"/>
                </a:ext>
              </a:extLst>
            </p:cNvPr>
            <p:cNvSpPr/>
            <p:nvPr/>
          </p:nvSpPr>
          <p:spPr>
            <a:xfrm>
              <a:off x="-132258" y="7057110"/>
              <a:ext cx="2106018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4751"/>
                <a:gd name="f4" fmla="val 104423"/>
                <a:gd name="f5" fmla="val 52211"/>
                <a:gd name="f6" fmla="val 702539"/>
                <a:gd name="f7" fmla="val 731375"/>
                <a:gd name="f8" fmla="val 23376"/>
                <a:gd name="f9" fmla="val 81047"/>
                <a:gd name="f10" fmla="*/ f0 1 754751"/>
                <a:gd name="f11" fmla="*/ f1 1 104423"/>
                <a:gd name="f12" fmla="+- f4 0 f2"/>
                <a:gd name="f13" fmla="+- f3 0 f2"/>
                <a:gd name="f14" fmla="*/ f13 1 754751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754751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6" name="TextBox 27">
              <a:extLst>
                <a:ext uri="{FF2B5EF4-FFF2-40B4-BE49-F238E27FC236}">
                  <a16:creationId xmlns:a16="http://schemas.microsoft.com/office/drawing/2014/main" id="{DDB8A46A-CDD6-7BCD-CB0A-9CE43F646790}"/>
                </a:ext>
              </a:extLst>
            </p:cNvPr>
            <p:cNvSpPr txBox="1"/>
            <p:nvPr/>
          </p:nvSpPr>
          <p:spPr>
            <a:xfrm>
              <a:off x="-132258" y="6924220"/>
              <a:ext cx="2106018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7" name="TextBox 28">
            <a:extLst>
              <a:ext uri="{FF2B5EF4-FFF2-40B4-BE49-F238E27FC236}">
                <a16:creationId xmlns:a16="http://schemas.microsoft.com/office/drawing/2014/main" id="{5F348007-1E97-7FD4-DF8F-7B01A5B695AC}"/>
              </a:ext>
            </a:extLst>
          </p:cNvPr>
          <p:cNvSpPr txBox="1"/>
          <p:nvPr/>
        </p:nvSpPr>
        <p:spPr>
          <a:xfrm>
            <a:off x="198625" y="3099569"/>
            <a:ext cx="2384078" cy="1746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DATA EDIH 2.0 | TAN</a:t>
            </a:r>
            <a:r>
              <a:rPr lang="hu-HU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ÁCSADÁS</a:t>
            </a:r>
            <a:endParaRPr lang="en-US" sz="1000" b="0" i="0" u="none" strike="noStrike" kern="1200" cap="none" spc="0" baseline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28" name="TextBox 29">
            <a:extLst>
              <a:ext uri="{FF2B5EF4-FFF2-40B4-BE49-F238E27FC236}">
                <a16:creationId xmlns:a16="http://schemas.microsoft.com/office/drawing/2014/main" id="{7073693A-E0F8-10AF-CB81-E8201B562E6D}"/>
              </a:ext>
            </a:extLst>
          </p:cNvPr>
          <p:cNvSpPr txBox="1"/>
          <p:nvPr/>
        </p:nvSpPr>
        <p:spPr>
          <a:xfrm>
            <a:off x="3354796" y="3857634"/>
            <a:ext cx="2479359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FFFFFF"/>
                </a:solidFill>
                <a:uFillTx/>
                <a:latin typeface="Arimo Bold"/>
                <a:ea typeface="Arimo Bold"/>
                <a:cs typeface="Arimo Bold"/>
              </a:rPr>
              <a:t>A SZOLGÁLTATÁSRÓL</a:t>
            </a:r>
          </a:p>
        </p:txBody>
      </p:sp>
      <p:sp>
        <p:nvSpPr>
          <p:cNvPr id="29" name="TextBox 30">
            <a:extLst>
              <a:ext uri="{FF2B5EF4-FFF2-40B4-BE49-F238E27FC236}">
                <a16:creationId xmlns:a16="http://schemas.microsoft.com/office/drawing/2014/main" id="{C46855AF-6CFE-49CE-1B2A-877CFACF6DD7}"/>
              </a:ext>
            </a:extLst>
          </p:cNvPr>
          <p:cNvSpPr txBox="1"/>
          <p:nvPr/>
        </p:nvSpPr>
        <p:spPr>
          <a:xfrm>
            <a:off x="332731" y="7037377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1C27"/>
                </a:solidFill>
                <a:uFillTx/>
                <a:latin typeface="Arimo Bold"/>
                <a:ea typeface="Arimo Bold"/>
                <a:cs typeface="Arimo Bold"/>
              </a:rPr>
              <a:t>KINEK SZÓL?</a:t>
            </a:r>
          </a:p>
        </p:txBody>
      </p:sp>
      <p:sp>
        <p:nvSpPr>
          <p:cNvPr id="30" name="TextBox 31">
            <a:extLst>
              <a:ext uri="{FF2B5EF4-FFF2-40B4-BE49-F238E27FC236}">
                <a16:creationId xmlns:a16="http://schemas.microsoft.com/office/drawing/2014/main" id="{B8B7B7D4-4129-0CCB-CFCB-C754EEC0AF33}"/>
              </a:ext>
            </a:extLst>
          </p:cNvPr>
          <p:cNvSpPr txBox="1"/>
          <p:nvPr/>
        </p:nvSpPr>
        <p:spPr>
          <a:xfrm>
            <a:off x="408252" y="7467776"/>
            <a:ext cx="6947181" cy="6401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170" b="0" i="0">
                <a:solidFill>
                  <a:srgbClr val="54656B"/>
                </a:solidFill>
                <a:latin typeface="Arimo"/>
              </a:rPr>
              <a:t>Ez a tanácsadás gyártó és ipari vállalatoknak szól, amelyek szeretnék megvizsgálni, hogyan alakíthatók a termelési és működési adatok döntéstámogató, automatizált vagy prediktív AI-megoldásokká.</a:t>
            </a:r>
            <a:endParaRPr lang="en-US" sz="1200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31" name="TextBox 32">
            <a:extLst>
              <a:ext uri="{FF2B5EF4-FFF2-40B4-BE49-F238E27FC236}">
                <a16:creationId xmlns:a16="http://schemas.microsoft.com/office/drawing/2014/main" id="{75DFCF57-C942-F2B4-CCC6-A9C5B7BA8A48}"/>
              </a:ext>
            </a:extLst>
          </p:cNvPr>
          <p:cNvSpPr txBox="1"/>
          <p:nvPr/>
        </p:nvSpPr>
        <p:spPr>
          <a:xfrm>
            <a:off x="408252" y="8383207"/>
            <a:ext cx="6698857" cy="12924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468630" indent="-285750" algn="just">
              <a:lnSpc>
                <a:spcPts val="1680"/>
              </a:lnSpc>
              <a:buBlip>
                <a:blip r:embed="rId4"/>
              </a:buBlip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150" b="1" i="0" dirty="0" err="1">
                <a:solidFill>
                  <a:srgbClr val="000000"/>
                </a:solidFill>
                <a:latin typeface="Arimo"/>
              </a:rPr>
              <a:t>Termelési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és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karbantartási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területek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: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ahol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gépadatok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,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szenzorjelek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,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naplók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vagy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idősoros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adatok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alapján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merül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fel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hatékonyságjavítási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lehetőség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.</a:t>
            </a:r>
            <a:endParaRPr lang="en-US" sz="1150" dirty="0">
              <a:solidFill>
                <a:srgbClr val="000000"/>
              </a:solidFill>
              <a:latin typeface="Arimo"/>
            </a:endParaRPr>
          </a:p>
          <a:p>
            <a:pPr marL="468630" indent="-285750" algn="just">
              <a:lnSpc>
                <a:spcPts val="1680"/>
              </a:lnSpc>
              <a:buBlip>
                <a:blip r:embed="rId4"/>
              </a:buBlip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150" b="1" i="0" dirty="0" err="1">
                <a:solidFill>
                  <a:srgbClr val="000000"/>
                </a:solidFill>
                <a:latin typeface="Arimo"/>
              </a:rPr>
              <a:t>Minőségbiztosítás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és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folyamatfejlesztés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: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ahol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képi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adatokra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,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mérési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eredményekre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vagy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anomáliák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felismerésére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épülő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AI-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támogatás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lehet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hasznos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.</a:t>
            </a:r>
            <a:endParaRPr lang="en-US" sz="1200" b="0" i="0" dirty="0">
              <a:solidFill>
                <a:srgbClr val="000000"/>
              </a:solidFill>
              <a:latin typeface="Arimo"/>
            </a:endParaRPr>
          </a:p>
          <a:p>
            <a:pPr marL="468630" indent="-285750" algn="just">
              <a:lnSpc>
                <a:spcPts val="1680"/>
              </a:lnSpc>
              <a:buChar char="•"/>
            </a:pPr>
            <a:r>
              <a:rPr sz="1150" b="1" i="0" dirty="0" err="1">
                <a:solidFill>
                  <a:srgbClr val="000000"/>
                </a:solidFill>
                <a:latin typeface="Arimo"/>
              </a:rPr>
              <a:t>Vállalati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és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műszaki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vezetők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: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akik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az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ipari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digitalizációs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irányokat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, a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várható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üzleti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értéket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és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a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megvalósítás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feltételeit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szeretnék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tisztábban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látni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.</a:t>
            </a:r>
            <a:endParaRPr lang="en-US" sz="1200" b="0" i="0" kern="0">
              <a:solidFill>
                <a:srgbClr val="000000"/>
              </a:solidFill>
              <a:latin typeface="Arimo"/>
            </a:endParaRPr>
          </a:p>
        </p:txBody>
      </p:sp>
      <p:sp>
        <p:nvSpPr>
          <p:cNvPr id="34" name="Freeform 36">
            <a:extLst>
              <a:ext uri="{FF2B5EF4-FFF2-40B4-BE49-F238E27FC236}">
                <a16:creationId xmlns:a16="http://schemas.microsoft.com/office/drawing/2014/main" id="{CFEF1D36-13FF-E665-0C50-A31F826C7CAD}"/>
              </a:ext>
            </a:extLst>
          </p:cNvPr>
          <p:cNvSpPr/>
          <p:nvPr/>
        </p:nvSpPr>
        <p:spPr>
          <a:xfrm>
            <a:off x="247125" y="3813971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5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5" name="Freeform 37">
            <a:extLst>
              <a:ext uri="{FF2B5EF4-FFF2-40B4-BE49-F238E27FC236}">
                <a16:creationId xmlns:a16="http://schemas.microsoft.com/office/drawing/2014/main" id="{0C82F402-5AA8-340C-246A-E7109CD3A025}"/>
              </a:ext>
            </a:extLst>
          </p:cNvPr>
          <p:cNvSpPr/>
          <p:nvPr/>
        </p:nvSpPr>
        <p:spPr>
          <a:xfrm>
            <a:off x="153244" y="10450677"/>
            <a:ext cx="176159" cy="176159"/>
          </a:xfrm>
          <a:custGeom>
            <a:avLst/>
            <a:gdLst>
              <a:gd name="f0" fmla="val w"/>
              <a:gd name="f1" fmla="val h"/>
              <a:gd name="f2" fmla="val 0"/>
              <a:gd name="f3" fmla="val 176162"/>
              <a:gd name="f4" fmla="*/ f0 1 176162"/>
              <a:gd name="f5" fmla="*/ f1 1 176162"/>
              <a:gd name="f6" fmla="+- f3 0 f2"/>
              <a:gd name="f7" fmla="*/ f6 1 176162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176162" h="176162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6" name="TextBox 38">
            <a:extLst>
              <a:ext uri="{FF2B5EF4-FFF2-40B4-BE49-F238E27FC236}">
                <a16:creationId xmlns:a16="http://schemas.microsoft.com/office/drawing/2014/main" id="{957D1CD3-0AD1-A7E5-B14E-C072F703F4FD}"/>
              </a:ext>
            </a:extLst>
          </p:cNvPr>
          <p:cNvSpPr txBox="1"/>
          <p:nvPr/>
        </p:nvSpPr>
        <p:spPr>
          <a:xfrm>
            <a:off x="408252" y="10409694"/>
            <a:ext cx="6093470" cy="2171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dataedih.hu</a:t>
            </a:r>
          </a:p>
        </p:txBody>
      </p:sp>
      <p:grpSp>
        <p:nvGrpSpPr>
          <p:cNvPr id="37" name="Group 39">
            <a:extLst>
              <a:ext uri="{FF2B5EF4-FFF2-40B4-BE49-F238E27FC236}">
                <a16:creationId xmlns:a16="http://schemas.microsoft.com/office/drawing/2014/main" id="{38788CFC-74C9-9E1A-A650-82576514E1EE}"/>
              </a:ext>
            </a:extLst>
          </p:cNvPr>
          <p:cNvGrpSpPr/>
          <p:nvPr/>
        </p:nvGrpSpPr>
        <p:grpSpPr>
          <a:xfrm>
            <a:off x="3144969" y="3274192"/>
            <a:ext cx="406834" cy="406834"/>
            <a:chOff x="3144969" y="3274192"/>
            <a:chExt cx="406834" cy="406834"/>
          </a:xfrm>
        </p:grpSpPr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id="{91E9A4D4-C66C-32D7-9F2D-BC8BE5714BC4}"/>
                </a:ext>
              </a:extLst>
            </p:cNvPr>
            <p:cNvSpPr/>
            <p:nvPr/>
          </p:nvSpPr>
          <p:spPr>
            <a:xfrm>
              <a:off x="3144969" y="3274192"/>
              <a:ext cx="406834" cy="4068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39" name="TextBox 41">
              <a:extLst>
                <a:ext uri="{FF2B5EF4-FFF2-40B4-BE49-F238E27FC236}">
                  <a16:creationId xmlns:a16="http://schemas.microsoft.com/office/drawing/2014/main" id="{7A48920A-C88F-36D6-A054-438ACEAFEB83}"/>
                </a:ext>
              </a:extLst>
            </p:cNvPr>
            <p:cNvSpPr txBox="1"/>
            <p:nvPr/>
          </p:nvSpPr>
          <p:spPr>
            <a:xfrm>
              <a:off x="3214893" y="3320277"/>
              <a:ext cx="266986" cy="2908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0" name="Group 42">
            <a:extLst>
              <a:ext uri="{FF2B5EF4-FFF2-40B4-BE49-F238E27FC236}">
                <a16:creationId xmlns:a16="http://schemas.microsoft.com/office/drawing/2014/main" id="{8A5C43EB-D0E7-A85D-CD13-628527D8895D}"/>
              </a:ext>
            </a:extLst>
          </p:cNvPr>
          <p:cNvGrpSpPr/>
          <p:nvPr/>
        </p:nvGrpSpPr>
        <p:grpSpPr>
          <a:xfrm>
            <a:off x="-356652" y="9935998"/>
            <a:ext cx="597971" cy="597971"/>
            <a:chOff x="-356652" y="9935998"/>
            <a:chExt cx="597971" cy="597971"/>
          </a:xfrm>
        </p:grpSpPr>
        <p:sp>
          <p:nvSpPr>
            <p:cNvPr id="41" name="Freeform 43">
              <a:extLst>
                <a:ext uri="{FF2B5EF4-FFF2-40B4-BE49-F238E27FC236}">
                  <a16:creationId xmlns:a16="http://schemas.microsoft.com/office/drawing/2014/main" id="{2409B096-657B-8766-B425-94333D535E1F}"/>
                </a:ext>
              </a:extLst>
            </p:cNvPr>
            <p:cNvSpPr/>
            <p:nvPr/>
          </p:nvSpPr>
          <p:spPr>
            <a:xfrm>
              <a:off x="-356652" y="9935998"/>
              <a:ext cx="597971" cy="597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2" name="TextBox 44">
              <a:extLst>
                <a:ext uri="{FF2B5EF4-FFF2-40B4-BE49-F238E27FC236}">
                  <a16:creationId xmlns:a16="http://schemas.microsoft.com/office/drawing/2014/main" id="{701F7B58-4019-D7EA-9852-36073F28EEC3}"/>
                </a:ext>
              </a:extLst>
            </p:cNvPr>
            <p:cNvSpPr txBox="1"/>
            <p:nvPr/>
          </p:nvSpPr>
          <p:spPr>
            <a:xfrm>
              <a:off x="-253874" y="10003737"/>
              <a:ext cx="392423" cy="427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43" name="Freeform 45">
            <a:extLst>
              <a:ext uri="{FF2B5EF4-FFF2-40B4-BE49-F238E27FC236}">
                <a16:creationId xmlns:a16="http://schemas.microsoft.com/office/drawing/2014/main" id="{3447BF97-740A-B44C-4295-5068DC05AB14}"/>
              </a:ext>
            </a:extLst>
          </p:cNvPr>
          <p:cNvSpPr/>
          <p:nvPr/>
        </p:nvSpPr>
        <p:spPr>
          <a:xfrm>
            <a:off x="4074484" y="10189058"/>
            <a:ext cx="1380451" cy="427939"/>
          </a:xfrm>
          <a:custGeom>
            <a:avLst/>
            <a:gdLst>
              <a:gd name="f0" fmla="val w"/>
              <a:gd name="f1" fmla="val h"/>
              <a:gd name="f2" fmla="val 0"/>
              <a:gd name="f3" fmla="val 1380453"/>
              <a:gd name="f4" fmla="val 427940"/>
              <a:gd name="f5" fmla="val 427941"/>
              <a:gd name="f6" fmla="*/ f0 1 1380453"/>
              <a:gd name="f7" fmla="*/ f1 1 427940"/>
              <a:gd name="f8" fmla="+- f4 0 f2"/>
              <a:gd name="f9" fmla="+- f3 0 f2"/>
              <a:gd name="f10" fmla="*/ f9 1 1380453"/>
              <a:gd name="f11" fmla="*/ f8 1 427940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380453" h="427940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7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4" name="Freeform 46">
            <a:extLst>
              <a:ext uri="{FF2B5EF4-FFF2-40B4-BE49-F238E27FC236}">
                <a16:creationId xmlns:a16="http://schemas.microsoft.com/office/drawing/2014/main" id="{F6D4939D-5B2C-C9E8-3A32-526455AD0804}"/>
              </a:ext>
            </a:extLst>
          </p:cNvPr>
          <p:cNvSpPr/>
          <p:nvPr/>
        </p:nvSpPr>
        <p:spPr>
          <a:xfrm>
            <a:off x="5654274" y="10189058"/>
            <a:ext cx="1714746" cy="365814"/>
          </a:xfrm>
          <a:custGeom>
            <a:avLst/>
            <a:gdLst>
              <a:gd name="f0" fmla="val w"/>
              <a:gd name="f1" fmla="val h"/>
              <a:gd name="f2" fmla="val 0"/>
              <a:gd name="f3" fmla="val 1714748"/>
              <a:gd name="f4" fmla="val 365813"/>
              <a:gd name="f5" fmla="val 1714747"/>
              <a:gd name="f6" fmla="*/ f0 1 1714748"/>
              <a:gd name="f7" fmla="*/ f1 1 365813"/>
              <a:gd name="f8" fmla="+- f4 0 f2"/>
              <a:gd name="f9" fmla="+- f3 0 f2"/>
              <a:gd name="f10" fmla="*/ f9 1 1714748"/>
              <a:gd name="f11" fmla="*/ f8 1 365813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714748" h="365813">
                <a:moveTo>
                  <a:pt x="f2" y="f2"/>
                </a:moveTo>
                <a:lnTo>
                  <a:pt x="f5" y="f2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8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5" name="TextBox 47">
            <a:extLst>
              <a:ext uri="{FF2B5EF4-FFF2-40B4-BE49-F238E27FC236}">
                <a16:creationId xmlns:a16="http://schemas.microsoft.com/office/drawing/2014/main" id="{1CCF0239-D58E-B048-075A-C3CFD76FEDB1}"/>
              </a:ext>
            </a:extLst>
          </p:cNvPr>
          <p:cNvSpPr txBox="1"/>
          <p:nvPr/>
        </p:nvSpPr>
        <p:spPr>
          <a:xfrm>
            <a:off x="3790818" y="10545345"/>
            <a:ext cx="3615939" cy="814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00" b="0" i="0" u="none" strike="noStrike" kern="120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A „Data-EDIH 2.0” c. projekt megvalósulását a Közigazgatási és Területfejlesztési Minisztérium támogatta.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0ADF924-314D-322F-9D45-BDAEA29BF133}"/>
              </a:ext>
            </a:extLst>
          </p:cNvPr>
          <p:cNvGrpSpPr/>
          <p:nvPr/>
        </p:nvGrpSpPr>
        <p:grpSpPr>
          <a:xfrm>
            <a:off x="-241511" y="9880402"/>
            <a:ext cx="8230550" cy="1143493"/>
            <a:chOff x="-241511" y="9880402"/>
            <a:chExt cx="8230550" cy="11434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299C501-99A6-BC11-03F8-B970EFDE3F8F}"/>
                </a:ext>
              </a:extLst>
            </p:cNvPr>
            <p:cNvSpPr/>
            <p:nvPr/>
          </p:nvSpPr>
          <p:spPr>
            <a:xfrm>
              <a:off x="-241511" y="10066446"/>
              <a:ext cx="8230550" cy="9574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49644"/>
                <a:gd name="f4" fmla="val 343126"/>
                <a:gd name="f5" fmla="*/ f0 1 2949644"/>
                <a:gd name="f6" fmla="*/ f1 1 343126"/>
                <a:gd name="f7" fmla="+- f4 0 f2"/>
                <a:gd name="f8" fmla="+- f3 0 f2"/>
                <a:gd name="f9" fmla="*/ f8 1 2949644"/>
                <a:gd name="f10" fmla="*/ f7 1 343126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949644" h="343126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FFB053D-90B2-3155-1A3B-8677BCA26007}"/>
                </a:ext>
              </a:extLst>
            </p:cNvPr>
            <p:cNvSpPr txBox="1"/>
            <p:nvPr/>
          </p:nvSpPr>
          <p:spPr>
            <a:xfrm>
              <a:off x="-241511" y="9880402"/>
              <a:ext cx="8230550" cy="11434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FDC181B-0E17-2102-4309-3367B80E57E7}"/>
              </a:ext>
            </a:extLst>
          </p:cNvPr>
          <p:cNvGrpSpPr/>
          <p:nvPr/>
        </p:nvGrpSpPr>
        <p:grpSpPr>
          <a:xfrm>
            <a:off x="0" y="6879689"/>
            <a:ext cx="7801505" cy="3502554"/>
            <a:chOff x="0" y="6879689"/>
            <a:chExt cx="7801505" cy="3502554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A4D8128-1D89-5B8A-1A87-723209184F6F}"/>
                </a:ext>
              </a:extLst>
            </p:cNvPr>
            <p:cNvSpPr/>
            <p:nvPr/>
          </p:nvSpPr>
          <p:spPr>
            <a:xfrm>
              <a:off x="0" y="7118896"/>
              <a:ext cx="7801505" cy="32633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95884"/>
                <a:gd name="f4" fmla="val 1169510"/>
                <a:gd name="f5" fmla="*/ f0 1 2795884"/>
                <a:gd name="f6" fmla="*/ f1 1 1169510"/>
                <a:gd name="f7" fmla="+- f4 0 f2"/>
                <a:gd name="f8" fmla="+- f3 0 f2"/>
                <a:gd name="f9" fmla="*/ f8 1 2795884"/>
                <a:gd name="f10" fmla="*/ f7 1 1169510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795884" h="116951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>
                <a:alpha val="13725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1002A49-B67B-486E-E127-4E5EF6DC542D}"/>
                </a:ext>
              </a:extLst>
            </p:cNvPr>
            <p:cNvSpPr txBox="1"/>
            <p:nvPr/>
          </p:nvSpPr>
          <p:spPr>
            <a:xfrm>
              <a:off x="0" y="6879689"/>
              <a:ext cx="7801505" cy="350254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109898D-E594-4E3C-1EA7-0D5A14C5A028}"/>
              </a:ext>
            </a:extLst>
          </p:cNvPr>
          <p:cNvGrpSpPr/>
          <p:nvPr/>
        </p:nvGrpSpPr>
        <p:grpSpPr>
          <a:xfrm>
            <a:off x="6970471" y="10153607"/>
            <a:ext cx="1179054" cy="1179054"/>
            <a:chOff x="6970471" y="10153607"/>
            <a:chExt cx="1179054" cy="1179054"/>
          </a:xfrm>
        </p:grpSpPr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3DB450CE-D85F-0753-2896-176BF1F85706}"/>
                </a:ext>
              </a:extLst>
            </p:cNvPr>
            <p:cNvGrpSpPr/>
            <p:nvPr/>
          </p:nvGrpSpPr>
          <p:grpSpPr>
            <a:xfrm>
              <a:off x="6970471" y="10153607"/>
              <a:ext cx="1179054" cy="1179054"/>
              <a:chOff x="6970471" y="10153607"/>
              <a:chExt cx="1179054" cy="1179054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D1D634C-C10E-3C18-ED38-88AD5444633B}"/>
                  </a:ext>
                </a:extLst>
              </p:cNvPr>
              <p:cNvSpPr/>
              <p:nvPr/>
            </p:nvSpPr>
            <p:spPr>
              <a:xfrm>
                <a:off x="6970471" y="10153607"/>
                <a:ext cx="1179054" cy="11790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41961"/>
                </a:srgbClr>
              </a:solidFill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6" name="TextBox 16">
                <a:extLst>
                  <a:ext uri="{FF2B5EF4-FFF2-40B4-BE49-F238E27FC236}">
                    <a16:creationId xmlns:a16="http://schemas.microsoft.com/office/drawing/2014/main" id="{94A551E2-196F-2013-9FE1-6CFF5AA56E70}"/>
                  </a:ext>
                </a:extLst>
              </p:cNvPr>
              <p:cNvSpPr txBox="1"/>
              <p:nvPr/>
            </p:nvSpPr>
            <p:spPr>
              <a:xfrm>
                <a:off x="7081013" y="10195057"/>
                <a:ext cx="957980" cy="102706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17" name="Group 17">
              <a:extLst>
                <a:ext uri="{FF2B5EF4-FFF2-40B4-BE49-F238E27FC236}">
                  <a16:creationId xmlns:a16="http://schemas.microsoft.com/office/drawing/2014/main" id="{E4CA83AC-DF59-9F83-5FAA-64E1751C3D11}"/>
                </a:ext>
              </a:extLst>
            </p:cNvPr>
            <p:cNvGrpSpPr/>
            <p:nvPr/>
          </p:nvGrpSpPr>
          <p:grpSpPr>
            <a:xfrm>
              <a:off x="7099072" y="10282208"/>
              <a:ext cx="921852" cy="921852"/>
              <a:chOff x="7099072" y="10282208"/>
              <a:chExt cx="921852" cy="921852"/>
            </a:xfrm>
          </p:grpSpPr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F11844DE-7697-5668-000E-C667786C0BB4}"/>
                  </a:ext>
                </a:extLst>
              </p:cNvPr>
              <p:cNvSpPr/>
              <p:nvPr/>
            </p:nvSpPr>
            <p:spPr>
              <a:xfrm>
                <a:off x="7099072" y="10282208"/>
                <a:ext cx="921852" cy="92185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id="{ED027BDD-4E53-71FE-C88C-23F79C16BB3C}"/>
                  </a:ext>
                </a:extLst>
              </p:cNvPr>
              <p:cNvSpPr txBox="1"/>
              <p:nvPr/>
            </p:nvSpPr>
            <p:spPr>
              <a:xfrm>
                <a:off x="7185501" y="10314614"/>
                <a:ext cx="749003" cy="80301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B52889E5-0191-CB05-FB4B-736D96BE6C05}"/>
              </a:ext>
            </a:extLst>
          </p:cNvPr>
          <p:cNvGrpSpPr/>
          <p:nvPr/>
        </p:nvGrpSpPr>
        <p:grpSpPr>
          <a:xfrm>
            <a:off x="6870783" y="2453554"/>
            <a:ext cx="1378439" cy="1378439"/>
            <a:chOff x="6870783" y="2453554"/>
            <a:chExt cx="1378439" cy="1378439"/>
          </a:xfrm>
        </p:grpSpPr>
        <p:grpSp>
          <p:nvGrpSpPr>
            <p:cNvPr id="21" name="Group 21">
              <a:extLst>
                <a:ext uri="{FF2B5EF4-FFF2-40B4-BE49-F238E27FC236}">
                  <a16:creationId xmlns:a16="http://schemas.microsoft.com/office/drawing/2014/main" id="{FECCF8D4-3EBE-BF4F-80C7-A8087A57901F}"/>
                </a:ext>
              </a:extLst>
            </p:cNvPr>
            <p:cNvGrpSpPr/>
            <p:nvPr/>
          </p:nvGrpSpPr>
          <p:grpSpPr>
            <a:xfrm>
              <a:off x="6870783" y="2453554"/>
              <a:ext cx="1378439" cy="1378439"/>
              <a:chOff x="6870783" y="2453554"/>
              <a:chExt cx="1378439" cy="1378439"/>
            </a:xfrm>
          </p:grpSpPr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2BDFEF7-4FC3-F492-C8E5-302392D88C6C}"/>
                  </a:ext>
                </a:extLst>
              </p:cNvPr>
              <p:cNvSpPr/>
              <p:nvPr/>
            </p:nvSpPr>
            <p:spPr>
              <a:xfrm>
                <a:off x="6870783" y="2453554"/>
                <a:ext cx="1378439" cy="137843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noFill/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23" name="TextBox 23">
                <a:extLst>
                  <a:ext uri="{FF2B5EF4-FFF2-40B4-BE49-F238E27FC236}">
                    <a16:creationId xmlns:a16="http://schemas.microsoft.com/office/drawing/2014/main" id="{57ACD74C-B83F-64BD-4058-FA723A69AA27}"/>
                  </a:ext>
                </a:extLst>
              </p:cNvPr>
              <p:cNvSpPr txBox="1"/>
              <p:nvPr/>
            </p:nvSpPr>
            <p:spPr>
              <a:xfrm>
                <a:off x="7000006" y="2502017"/>
                <a:ext cx="1119984" cy="120074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21F98057-61CF-DCDE-B154-84B9FDF8F254}"/>
                </a:ext>
              </a:extLst>
            </p:cNvPr>
            <p:cNvGrpSpPr/>
            <p:nvPr/>
          </p:nvGrpSpPr>
          <p:grpSpPr>
            <a:xfrm>
              <a:off x="7021128" y="2603900"/>
              <a:ext cx="1077739" cy="1077739"/>
              <a:chOff x="7021128" y="2603900"/>
              <a:chExt cx="1077739" cy="107773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D0A38807-9AA9-87DB-45D2-5E198D72B92D}"/>
                  </a:ext>
                </a:extLst>
              </p:cNvPr>
              <p:cNvSpPr/>
              <p:nvPr/>
            </p:nvSpPr>
            <p:spPr>
              <a:xfrm>
                <a:off x="7021128" y="2603900"/>
                <a:ext cx="1077739" cy="107773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0068FF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26" name="TextBox 26">
                <a:extLst>
                  <a:ext uri="{FF2B5EF4-FFF2-40B4-BE49-F238E27FC236}">
                    <a16:creationId xmlns:a16="http://schemas.microsoft.com/office/drawing/2014/main" id="{5885A2E1-7A72-CC99-1282-F16261E2C5A3}"/>
                  </a:ext>
                </a:extLst>
              </p:cNvPr>
              <p:cNvSpPr txBox="1"/>
              <p:nvPr/>
            </p:nvSpPr>
            <p:spPr>
              <a:xfrm>
                <a:off x="7122170" y="2641793"/>
                <a:ext cx="875666" cy="93881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64833D56-ADED-16CF-DFCF-BA06ED111E59}"/>
              </a:ext>
            </a:extLst>
          </p:cNvPr>
          <p:cNvGrpSpPr/>
          <p:nvPr/>
        </p:nvGrpSpPr>
        <p:grpSpPr>
          <a:xfrm>
            <a:off x="4207848" y="-262013"/>
            <a:ext cx="3594543" cy="3390111"/>
            <a:chOff x="4207848" y="-262013"/>
            <a:chExt cx="3594543" cy="3390111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B6580F76-C1B2-E490-FE42-B4D133B5AD4E}"/>
                </a:ext>
              </a:extLst>
            </p:cNvPr>
            <p:cNvSpPr/>
            <p:nvPr/>
          </p:nvSpPr>
          <p:spPr>
            <a:xfrm rot="16200004">
              <a:off x="4429669" y="-244626"/>
              <a:ext cx="3390110" cy="33553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14938"/>
                <a:gd name="f4" fmla="val 1202475"/>
                <a:gd name="f5" fmla="*/ f0 1 1214938"/>
                <a:gd name="f6" fmla="*/ f1 1 1202475"/>
                <a:gd name="f7" fmla="+- f4 0 f2"/>
                <a:gd name="f8" fmla="+- f3 0 f2"/>
                <a:gd name="f9" fmla="*/ f8 1 1214938"/>
                <a:gd name="f10" fmla="*/ f7 1 1202475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1214938" h="1202475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9921A612-54BE-FF55-C141-519C3F1526DC}"/>
                </a:ext>
              </a:extLst>
            </p:cNvPr>
            <p:cNvSpPr txBox="1"/>
            <p:nvPr/>
          </p:nvSpPr>
          <p:spPr>
            <a:xfrm rot="16200004">
              <a:off x="4310060" y="-364224"/>
              <a:ext cx="3390110" cy="359453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30" name="Freeform 31">
            <a:extLst>
              <a:ext uri="{FF2B5EF4-FFF2-40B4-BE49-F238E27FC236}">
                <a16:creationId xmlns:a16="http://schemas.microsoft.com/office/drawing/2014/main" id="{0E07AFA8-A722-F2DB-A21B-ECDEC5FA24CE}"/>
              </a:ext>
            </a:extLst>
          </p:cNvPr>
          <p:cNvSpPr/>
          <p:nvPr/>
        </p:nvSpPr>
        <p:spPr>
          <a:xfrm>
            <a:off x="3780001" y="522204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1" name="Freeform 32">
            <a:extLst>
              <a:ext uri="{FF2B5EF4-FFF2-40B4-BE49-F238E27FC236}">
                <a16:creationId xmlns:a16="http://schemas.microsoft.com/office/drawing/2014/main" id="{59DE4BE4-26B4-0DC2-5DE4-EB06A040E626}"/>
              </a:ext>
            </a:extLst>
          </p:cNvPr>
          <p:cNvSpPr/>
          <p:nvPr/>
        </p:nvSpPr>
        <p:spPr>
          <a:xfrm>
            <a:off x="153244" y="153244"/>
            <a:ext cx="1982492" cy="771525"/>
          </a:xfrm>
          <a:custGeom>
            <a:avLst/>
            <a:gdLst>
              <a:gd name="f0" fmla="val w"/>
              <a:gd name="f1" fmla="val h"/>
              <a:gd name="f2" fmla="val 0"/>
              <a:gd name="f3" fmla="val 1982496"/>
              <a:gd name="f4" fmla="val 771521"/>
              <a:gd name="f5" fmla="val 771522"/>
              <a:gd name="f6" fmla="*/ f0 1 1982496"/>
              <a:gd name="f7" fmla="*/ f1 1 771521"/>
              <a:gd name="f8" fmla="+- f4 0 f2"/>
              <a:gd name="f9" fmla="+- f3 0 f2"/>
              <a:gd name="f10" fmla="*/ f9 1 1982496"/>
              <a:gd name="f11" fmla="*/ f8 1 77152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982496" h="77152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2" name="Freeform 33">
            <a:extLst>
              <a:ext uri="{FF2B5EF4-FFF2-40B4-BE49-F238E27FC236}">
                <a16:creationId xmlns:a16="http://schemas.microsoft.com/office/drawing/2014/main" id="{242CA7A6-4FE0-714D-27D9-9A9813C44647}"/>
              </a:ext>
            </a:extLst>
          </p:cNvPr>
          <p:cNvSpPr/>
          <p:nvPr/>
        </p:nvSpPr>
        <p:spPr>
          <a:xfrm>
            <a:off x="245397" y="4260783"/>
            <a:ext cx="352748" cy="339964"/>
          </a:xfrm>
          <a:custGeom>
            <a:avLst/>
            <a:gdLst>
              <a:gd name="f0" fmla="val w"/>
              <a:gd name="f1" fmla="val h"/>
              <a:gd name="f2" fmla="val 0"/>
              <a:gd name="f3" fmla="val 352751"/>
              <a:gd name="f4" fmla="val 339963"/>
              <a:gd name="f5" fmla="val 352750"/>
              <a:gd name="f6" fmla="*/ f0 1 352751"/>
              <a:gd name="f7" fmla="*/ f1 1 339963"/>
              <a:gd name="f8" fmla="+- f4 0 f2"/>
              <a:gd name="f9" fmla="+- f3 0 f2"/>
              <a:gd name="f10" fmla="*/ f9 1 352751"/>
              <a:gd name="f11" fmla="*/ f8 1 339963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352751" h="339963">
                <a:moveTo>
                  <a:pt x="f2" y="f2"/>
                </a:moveTo>
                <a:lnTo>
                  <a:pt x="f5" y="f2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3" name="Freeform 34">
            <a:extLst>
              <a:ext uri="{FF2B5EF4-FFF2-40B4-BE49-F238E27FC236}">
                <a16:creationId xmlns:a16="http://schemas.microsoft.com/office/drawing/2014/main" id="{33E445BE-8D3E-B11E-1185-D996E4C65918}"/>
              </a:ext>
            </a:extLst>
          </p:cNvPr>
          <p:cNvSpPr/>
          <p:nvPr/>
        </p:nvSpPr>
        <p:spPr>
          <a:xfrm>
            <a:off x="245397" y="4905966"/>
            <a:ext cx="372032" cy="337157"/>
          </a:xfrm>
          <a:custGeom>
            <a:avLst/>
            <a:gdLst>
              <a:gd name="f0" fmla="val w"/>
              <a:gd name="f1" fmla="val h"/>
              <a:gd name="f2" fmla="val 0"/>
              <a:gd name="f3" fmla="val 372032"/>
              <a:gd name="f4" fmla="val 337154"/>
              <a:gd name="f5" fmla="*/ f0 1 372032"/>
              <a:gd name="f6" fmla="*/ f1 1 337154"/>
              <a:gd name="f7" fmla="+- f4 0 f2"/>
              <a:gd name="f8" fmla="+- f3 0 f2"/>
              <a:gd name="f9" fmla="*/ f8 1 372032"/>
              <a:gd name="f10" fmla="*/ f7 1 337154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372032" h="337154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4" name="Freeform 35">
            <a:extLst>
              <a:ext uri="{FF2B5EF4-FFF2-40B4-BE49-F238E27FC236}">
                <a16:creationId xmlns:a16="http://schemas.microsoft.com/office/drawing/2014/main" id="{68FAB7BE-C469-7132-686E-4524E7203AAD}"/>
              </a:ext>
            </a:extLst>
          </p:cNvPr>
          <p:cNvSpPr/>
          <p:nvPr/>
        </p:nvSpPr>
        <p:spPr>
          <a:xfrm>
            <a:off x="241328" y="5561252"/>
            <a:ext cx="332539" cy="371036"/>
          </a:xfrm>
          <a:custGeom>
            <a:avLst/>
            <a:gdLst>
              <a:gd name="f0" fmla="val w"/>
              <a:gd name="f1" fmla="val h"/>
              <a:gd name="f2" fmla="val 0"/>
              <a:gd name="f3" fmla="val 332542"/>
              <a:gd name="f4" fmla="val 371037"/>
              <a:gd name="f5" fmla="*/ f0 1 332542"/>
              <a:gd name="f6" fmla="*/ f1 1 371037"/>
              <a:gd name="f7" fmla="+- f4 0 f2"/>
              <a:gd name="f8" fmla="+- f3 0 f2"/>
              <a:gd name="f9" fmla="*/ f8 1 332542"/>
              <a:gd name="f10" fmla="*/ f7 1 371037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332542" h="371037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5" name="Freeform 36">
            <a:extLst>
              <a:ext uri="{FF2B5EF4-FFF2-40B4-BE49-F238E27FC236}">
                <a16:creationId xmlns:a16="http://schemas.microsoft.com/office/drawing/2014/main" id="{BDDA6785-3891-FA81-1DF0-5C5D2C88AE53}"/>
              </a:ext>
            </a:extLst>
          </p:cNvPr>
          <p:cNvSpPr/>
          <p:nvPr/>
        </p:nvSpPr>
        <p:spPr>
          <a:xfrm>
            <a:off x="245397" y="6269162"/>
            <a:ext cx="352748" cy="352748"/>
          </a:xfrm>
          <a:custGeom>
            <a:avLst/>
            <a:gdLst>
              <a:gd name="f0" fmla="val w"/>
              <a:gd name="f1" fmla="val h"/>
              <a:gd name="f2" fmla="val 0"/>
              <a:gd name="f3" fmla="val 352751"/>
              <a:gd name="f4" fmla="val 352750"/>
              <a:gd name="f5" fmla="*/ f0 1 352751"/>
              <a:gd name="f6" fmla="*/ f1 1 352751"/>
              <a:gd name="f7" fmla="+- f3 0 f2"/>
              <a:gd name="f8" fmla="*/ f7 1 352751"/>
              <a:gd name="f9" fmla="*/ f2 1 f8"/>
              <a:gd name="f10" fmla="*/ f3 1 f8"/>
              <a:gd name="f11" fmla="*/ f9 f5 1"/>
              <a:gd name="f12" fmla="*/ f10 f5 1"/>
              <a:gd name="f13" fmla="*/ f10 f6 1"/>
              <a:gd name="f14" fmla="*/ f9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" t="f14" r="f12" b="f13"/>
            <a:pathLst>
              <a:path w="352751" h="352751">
                <a:moveTo>
                  <a:pt x="f2" y="f2"/>
                </a:moveTo>
                <a:lnTo>
                  <a:pt x="f4" y="f2"/>
                </a:lnTo>
                <a:lnTo>
                  <a:pt x="f4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6" name="Freeform 37">
            <a:extLst>
              <a:ext uri="{FF2B5EF4-FFF2-40B4-BE49-F238E27FC236}">
                <a16:creationId xmlns:a16="http://schemas.microsoft.com/office/drawing/2014/main" id="{111CD711-EA8E-FA2E-F78A-2F2D9425BC03}"/>
              </a:ext>
            </a:extLst>
          </p:cNvPr>
          <p:cNvSpPr/>
          <p:nvPr/>
        </p:nvSpPr>
        <p:spPr>
          <a:xfrm>
            <a:off x="153244" y="10450677"/>
            <a:ext cx="176159" cy="176159"/>
          </a:xfrm>
          <a:custGeom>
            <a:avLst/>
            <a:gdLst>
              <a:gd name="f0" fmla="val w"/>
              <a:gd name="f1" fmla="val h"/>
              <a:gd name="f2" fmla="val 0"/>
              <a:gd name="f3" fmla="val 176162"/>
              <a:gd name="f4" fmla="*/ f0 1 176162"/>
              <a:gd name="f5" fmla="*/ f1 1 176162"/>
              <a:gd name="f6" fmla="+- f3 0 f2"/>
              <a:gd name="f7" fmla="*/ f6 1 176162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176162" h="176162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grpSp>
        <p:nvGrpSpPr>
          <p:cNvPr id="37" name="Group 38">
            <a:extLst>
              <a:ext uri="{FF2B5EF4-FFF2-40B4-BE49-F238E27FC236}">
                <a16:creationId xmlns:a16="http://schemas.microsoft.com/office/drawing/2014/main" id="{6E6548AE-08F2-464C-35BA-44E1FC870C23}"/>
              </a:ext>
            </a:extLst>
          </p:cNvPr>
          <p:cNvGrpSpPr/>
          <p:nvPr/>
        </p:nvGrpSpPr>
        <p:grpSpPr>
          <a:xfrm>
            <a:off x="-132258" y="3534265"/>
            <a:ext cx="2267995" cy="424272"/>
            <a:chOff x="-132258" y="3534265"/>
            <a:chExt cx="2267995" cy="424272"/>
          </a:xfrm>
        </p:grpSpPr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2DFF8A34-B0C3-5794-D34A-679EDABEBF13}"/>
                </a:ext>
              </a:extLst>
            </p:cNvPr>
            <p:cNvSpPr/>
            <p:nvPr/>
          </p:nvSpPr>
          <p:spPr>
            <a:xfrm>
              <a:off x="-132258" y="3667164"/>
              <a:ext cx="2267995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104423"/>
                <a:gd name="f5" fmla="val 52211"/>
                <a:gd name="f6" fmla="val 760589"/>
                <a:gd name="f7" fmla="val 789424"/>
                <a:gd name="f8" fmla="val 23376"/>
                <a:gd name="f9" fmla="val 81047"/>
                <a:gd name="f10" fmla="*/ f0 1 812800"/>
                <a:gd name="f11" fmla="*/ f1 1 104423"/>
                <a:gd name="f12" fmla="+- f4 0 f2"/>
                <a:gd name="f13" fmla="+- f3 0 f2"/>
                <a:gd name="f14" fmla="*/ f13 1 812800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812800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39" name="TextBox 40">
              <a:extLst>
                <a:ext uri="{FF2B5EF4-FFF2-40B4-BE49-F238E27FC236}">
                  <a16:creationId xmlns:a16="http://schemas.microsoft.com/office/drawing/2014/main" id="{781B98FD-0BBB-7576-7FDD-B230128C95AE}"/>
                </a:ext>
              </a:extLst>
            </p:cNvPr>
            <p:cNvSpPr txBox="1"/>
            <p:nvPr/>
          </p:nvSpPr>
          <p:spPr>
            <a:xfrm>
              <a:off x="-132258" y="3534265"/>
              <a:ext cx="2267995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0" name="Group 41">
            <a:extLst>
              <a:ext uri="{FF2B5EF4-FFF2-40B4-BE49-F238E27FC236}">
                <a16:creationId xmlns:a16="http://schemas.microsoft.com/office/drawing/2014/main" id="{AD0FB0A9-2B76-DCC2-D5F5-51B683A7087E}"/>
              </a:ext>
            </a:extLst>
          </p:cNvPr>
          <p:cNvGrpSpPr/>
          <p:nvPr/>
        </p:nvGrpSpPr>
        <p:grpSpPr>
          <a:xfrm>
            <a:off x="-132258" y="7130335"/>
            <a:ext cx="1762460" cy="424272"/>
            <a:chOff x="-132258" y="7130335"/>
            <a:chExt cx="1762460" cy="424272"/>
          </a:xfrm>
        </p:grpSpPr>
        <p:sp>
          <p:nvSpPr>
            <p:cNvPr id="41" name="Freeform 42">
              <a:extLst>
                <a:ext uri="{FF2B5EF4-FFF2-40B4-BE49-F238E27FC236}">
                  <a16:creationId xmlns:a16="http://schemas.microsoft.com/office/drawing/2014/main" id="{DE23EA2C-244D-AAEA-5360-2E77E7D5E393}"/>
                </a:ext>
              </a:extLst>
            </p:cNvPr>
            <p:cNvSpPr/>
            <p:nvPr/>
          </p:nvSpPr>
          <p:spPr>
            <a:xfrm>
              <a:off x="-132258" y="7263225"/>
              <a:ext cx="1762460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1626"/>
                <a:gd name="f4" fmla="val 104423"/>
                <a:gd name="f5" fmla="val 52211"/>
                <a:gd name="f6" fmla="val 579415"/>
                <a:gd name="f7" fmla="val 608251"/>
                <a:gd name="f8" fmla="val 23376"/>
                <a:gd name="f9" fmla="val 81047"/>
                <a:gd name="f10" fmla="*/ f0 1 631626"/>
                <a:gd name="f11" fmla="*/ f1 1 104423"/>
                <a:gd name="f12" fmla="+- f4 0 f2"/>
                <a:gd name="f13" fmla="+- f3 0 f2"/>
                <a:gd name="f14" fmla="*/ f13 1 631626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631626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2" name="TextBox 43">
              <a:extLst>
                <a:ext uri="{FF2B5EF4-FFF2-40B4-BE49-F238E27FC236}">
                  <a16:creationId xmlns:a16="http://schemas.microsoft.com/office/drawing/2014/main" id="{78DE0376-DFFE-4C58-B80C-3C9F2C12170A}"/>
                </a:ext>
              </a:extLst>
            </p:cNvPr>
            <p:cNvSpPr txBox="1"/>
            <p:nvPr/>
          </p:nvSpPr>
          <p:spPr>
            <a:xfrm>
              <a:off x="-132258" y="7130335"/>
              <a:ext cx="1762460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3" name="Group 44">
            <a:extLst>
              <a:ext uri="{FF2B5EF4-FFF2-40B4-BE49-F238E27FC236}">
                <a16:creationId xmlns:a16="http://schemas.microsoft.com/office/drawing/2014/main" id="{F2ED036F-CB06-72DC-7B4C-4FFB01ACB386}"/>
              </a:ext>
            </a:extLst>
          </p:cNvPr>
          <p:cNvGrpSpPr/>
          <p:nvPr/>
        </p:nvGrpSpPr>
        <p:grpSpPr>
          <a:xfrm>
            <a:off x="3144969" y="3274192"/>
            <a:ext cx="406834" cy="406834"/>
            <a:chOff x="3144969" y="3274192"/>
            <a:chExt cx="406834" cy="406834"/>
          </a:xfrm>
        </p:grpSpPr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4BB7AB99-466C-DE69-434A-7994279AACDB}"/>
                </a:ext>
              </a:extLst>
            </p:cNvPr>
            <p:cNvSpPr/>
            <p:nvPr/>
          </p:nvSpPr>
          <p:spPr>
            <a:xfrm>
              <a:off x="3144969" y="3274192"/>
              <a:ext cx="406834" cy="4068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5" name="TextBox 46">
              <a:extLst>
                <a:ext uri="{FF2B5EF4-FFF2-40B4-BE49-F238E27FC236}">
                  <a16:creationId xmlns:a16="http://schemas.microsoft.com/office/drawing/2014/main" id="{C79B3A1F-0507-2D00-8D15-11A9B7C3E2CE}"/>
                </a:ext>
              </a:extLst>
            </p:cNvPr>
            <p:cNvSpPr txBox="1"/>
            <p:nvPr/>
          </p:nvSpPr>
          <p:spPr>
            <a:xfrm>
              <a:off x="3214893" y="3320277"/>
              <a:ext cx="266986" cy="2908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47" name="TextBox 48">
            <a:extLst>
              <a:ext uri="{FF2B5EF4-FFF2-40B4-BE49-F238E27FC236}">
                <a16:creationId xmlns:a16="http://schemas.microsoft.com/office/drawing/2014/main" id="{6E45CAB6-1A71-4E8A-86F0-540D3C4957FC}"/>
              </a:ext>
            </a:extLst>
          </p:cNvPr>
          <p:cNvSpPr txBox="1"/>
          <p:nvPr/>
        </p:nvSpPr>
        <p:spPr>
          <a:xfrm>
            <a:off x="301651" y="8732656"/>
            <a:ext cx="6719477" cy="8156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/>
              <a:t>  </a:t>
            </a:r>
            <a:r>
              <a:rPr sz="1200" b="1" dirty="0" err="1"/>
              <a:t>Azonosíthatóvá</a:t>
            </a:r>
            <a:r>
              <a:rPr sz="1200" b="1" dirty="0"/>
              <a:t> </a:t>
            </a:r>
            <a:r>
              <a:rPr sz="1200" b="1" dirty="0" err="1"/>
              <a:t>válik</a:t>
            </a:r>
            <a:r>
              <a:rPr sz="1200" b="1" dirty="0"/>
              <a:t>, </a:t>
            </a:r>
            <a:r>
              <a:rPr sz="1200" b="0" dirty="0" err="1"/>
              <a:t>milyen</a:t>
            </a:r>
            <a:r>
              <a:rPr sz="1200" b="0" dirty="0"/>
              <a:t> </a:t>
            </a:r>
            <a:r>
              <a:rPr sz="1200" b="0" dirty="0" err="1"/>
              <a:t>adatforrásokra</a:t>
            </a:r>
            <a:r>
              <a:rPr sz="1200" b="0" dirty="0"/>
              <a:t>, </a:t>
            </a:r>
            <a:r>
              <a:rPr sz="1200" b="0" dirty="0" err="1"/>
              <a:t>mérőszámokra</a:t>
            </a:r>
            <a:r>
              <a:rPr sz="1200" b="0" dirty="0"/>
              <a:t>, </a:t>
            </a:r>
            <a:r>
              <a:rPr sz="1200" b="0" dirty="0" err="1"/>
              <a:t>üzemi</a:t>
            </a:r>
            <a:r>
              <a:rPr sz="1200" b="0" dirty="0"/>
              <a:t> </a:t>
            </a:r>
            <a:r>
              <a:rPr sz="1200" b="0" dirty="0" err="1"/>
              <a:t>integrációra</a:t>
            </a:r>
            <a:r>
              <a:rPr sz="1200" b="0" dirty="0"/>
              <a:t> </a:t>
            </a:r>
            <a:r>
              <a:rPr sz="1200" b="0" dirty="0" err="1"/>
              <a:t>és</a:t>
            </a:r>
            <a:r>
              <a:rPr sz="1200" b="0" dirty="0"/>
              <a:t> </a:t>
            </a:r>
            <a:r>
              <a:rPr sz="1200" b="0" dirty="0" err="1"/>
              <a:t>emberi</a:t>
            </a:r>
            <a:r>
              <a:rPr sz="1200" b="0" dirty="0"/>
              <a:t> </a:t>
            </a:r>
            <a:r>
              <a:rPr sz="1200" b="0" dirty="0" err="1"/>
              <a:t>ellenőrzési</a:t>
            </a:r>
            <a:r>
              <a:rPr sz="1200" b="0" dirty="0"/>
              <a:t> </a:t>
            </a:r>
            <a:r>
              <a:rPr sz="1200" b="0" dirty="0" err="1"/>
              <a:t>pontokra</a:t>
            </a:r>
            <a:r>
              <a:rPr sz="1200" b="0" dirty="0"/>
              <a:t> van </a:t>
            </a:r>
            <a:r>
              <a:rPr sz="1200" b="0" dirty="0" err="1"/>
              <a:t>szükség</a:t>
            </a:r>
            <a:r>
              <a:rPr sz="1200" b="0" dirty="0"/>
              <a:t> </a:t>
            </a:r>
            <a:r>
              <a:rPr sz="1200" b="0" dirty="0" err="1"/>
              <a:t>az</a:t>
            </a:r>
            <a:r>
              <a:rPr sz="1200" b="0" dirty="0"/>
              <a:t> </a:t>
            </a:r>
            <a:r>
              <a:rPr sz="1200" b="0" dirty="0" err="1"/>
              <a:t>adott</a:t>
            </a:r>
            <a:r>
              <a:rPr sz="1200" b="0" dirty="0"/>
              <a:t> </a:t>
            </a:r>
            <a:r>
              <a:rPr sz="1200" b="0" dirty="0" err="1"/>
              <a:t>ipari</a:t>
            </a:r>
            <a:r>
              <a:rPr sz="1200" b="0" dirty="0"/>
              <a:t> use case </a:t>
            </a:r>
            <a:r>
              <a:rPr sz="1200" b="0" dirty="0" err="1"/>
              <a:t>megvalósításához</a:t>
            </a:r>
            <a:r>
              <a:rPr sz="1200" b="0" dirty="0"/>
              <a:t>.</a:t>
            </a:r>
            <a:endParaRPr lang="en-US" sz="1200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 </a:t>
            </a:r>
            <a:r>
              <a:rPr sz="1200" b="1" dirty="0"/>
              <a:t> </a:t>
            </a:r>
            <a:r>
              <a:rPr sz="1200" b="1" err="1"/>
              <a:t>Prototípus</a:t>
            </a:r>
            <a:r>
              <a:rPr sz="1200" b="1" dirty="0"/>
              <a:t> </a:t>
            </a:r>
            <a:r>
              <a:rPr sz="1200" b="1" err="1"/>
              <a:t>vagy</a:t>
            </a:r>
            <a:r>
              <a:rPr sz="1200" b="1" dirty="0"/>
              <a:t> POC: </a:t>
            </a:r>
            <a:r>
              <a:rPr sz="1200" b="0" err="1"/>
              <a:t>kialakulhat</a:t>
            </a:r>
            <a:r>
              <a:rPr sz="1200" b="0" dirty="0"/>
              <a:t> </a:t>
            </a:r>
            <a:r>
              <a:rPr sz="1200" b="0" err="1"/>
              <a:t>egy</a:t>
            </a:r>
            <a:r>
              <a:rPr sz="1200" b="0" dirty="0"/>
              <a:t> </a:t>
            </a:r>
            <a:r>
              <a:rPr sz="1200" b="0" err="1"/>
              <a:t>kiválasztott</a:t>
            </a:r>
            <a:r>
              <a:rPr sz="1200" b="0" dirty="0"/>
              <a:t> </a:t>
            </a:r>
            <a:r>
              <a:rPr sz="1200" b="0" err="1"/>
              <a:t>megoldás</a:t>
            </a:r>
            <a:r>
              <a:rPr sz="1200" b="0" dirty="0"/>
              <a:t> </a:t>
            </a:r>
            <a:r>
              <a:rPr sz="1200" b="0" err="1"/>
              <a:t>kipróbálási</a:t>
            </a:r>
            <a:r>
              <a:rPr sz="1200" b="0" dirty="0"/>
              <a:t> </a:t>
            </a:r>
            <a:r>
              <a:rPr sz="1200" b="0" err="1"/>
              <a:t>terve</a:t>
            </a:r>
            <a:r>
              <a:rPr sz="1200" b="0" dirty="0"/>
              <a:t>, </a:t>
            </a:r>
            <a:r>
              <a:rPr sz="1200" b="0" err="1"/>
              <a:t>amely</a:t>
            </a:r>
            <a:r>
              <a:rPr sz="1200" b="0" dirty="0"/>
              <a:t> </a:t>
            </a:r>
            <a:r>
              <a:rPr sz="1200" b="0" err="1"/>
              <a:t>alapján</a:t>
            </a:r>
            <a:r>
              <a:rPr sz="1200" b="0" dirty="0"/>
              <a:t> </a:t>
            </a:r>
            <a:r>
              <a:rPr sz="1200" b="0" err="1"/>
              <a:t>értékelhető</a:t>
            </a:r>
            <a:r>
              <a:rPr sz="1200" b="0" dirty="0"/>
              <a:t> a </a:t>
            </a:r>
            <a:r>
              <a:rPr sz="1200" b="0" err="1"/>
              <a:t>felismerési</a:t>
            </a:r>
            <a:r>
              <a:rPr sz="1200" b="0" dirty="0"/>
              <a:t> </a:t>
            </a:r>
            <a:r>
              <a:rPr sz="1200" b="0" err="1"/>
              <a:t>pontosság</a:t>
            </a:r>
            <a:r>
              <a:rPr sz="1200" b="0" dirty="0"/>
              <a:t>, </a:t>
            </a:r>
            <a:r>
              <a:rPr sz="1200" b="0" err="1"/>
              <a:t>az</a:t>
            </a:r>
            <a:r>
              <a:rPr sz="1200" b="0" dirty="0"/>
              <a:t> </a:t>
            </a:r>
            <a:r>
              <a:rPr sz="1200" b="0" err="1"/>
              <a:t>előrejelzés</a:t>
            </a:r>
            <a:r>
              <a:rPr sz="1200" b="0" dirty="0"/>
              <a:t> </a:t>
            </a:r>
            <a:r>
              <a:rPr sz="1200" b="0" err="1"/>
              <a:t>használhatósága</a:t>
            </a:r>
            <a:r>
              <a:rPr sz="1200" b="0" dirty="0"/>
              <a:t> </a:t>
            </a:r>
            <a:r>
              <a:rPr sz="1200" b="0" err="1"/>
              <a:t>és</a:t>
            </a:r>
            <a:r>
              <a:rPr sz="1200" b="0" dirty="0"/>
              <a:t> a </a:t>
            </a:r>
            <a:r>
              <a:rPr sz="1200" b="0" err="1"/>
              <a:t>várható</a:t>
            </a:r>
            <a:r>
              <a:rPr sz="1200" b="0" dirty="0"/>
              <a:t> </a:t>
            </a:r>
            <a:r>
              <a:rPr sz="1200" b="0" err="1"/>
              <a:t>üzleti</a:t>
            </a:r>
            <a:r>
              <a:rPr sz="1200" b="0" dirty="0"/>
              <a:t> </a:t>
            </a:r>
            <a:r>
              <a:rPr sz="1200" b="0" err="1"/>
              <a:t>hatás</a:t>
            </a:r>
            <a:r>
              <a:rPr sz="1200" b="0" dirty="0"/>
              <a:t>.</a:t>
            </a:r>
            <a:endParaRPr lang="en-US" sz="1200" b="0"/>
          </a:p>
        </p:txBody>
      </p:sp>
      <p:sp>
        <p:nvSpPr>
          <p:cNvPr id="48" name="TextBox 49">
            <a:extLst>
              <a:ext uri="{FF2B5EF4-FFF2-40B4-BE49-F238E27FC236}">
                <a16:creationId xmlns:a16="http://schemas.microsoft.com/office/drawing/2014/main" id="{51E727E6-178B-6A8A-F7BD-EB99A7A3E13E}"/>
              </a:ext>
            </a:extLst>
          </p:cNvPr>
          <p:cNvSpPr txBox="1"/>
          <p:nvPr/>
        </p:nvSpPr>
        <p:spPr>
          <a:xfrm>
            <a:off x="198625" y="969218"/>
            <a:ext cx="3399922" cy="18876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2400" b="0" i="0">
                <a:solidFill>
                  <a:srgbClr val="000000"/>
                </a:solidFill>
                <a:latin typeface="Aptos"/>
              </a:rPr>
              <a:t>AI-alapú gyártás- és ipari digitalizációs tanácsadás</a:t>
            </a:r>
            <a:endParaRPr lang="en-US" sz="3600" b="0" i="0" u="none" strike="noStrike" kern="1200" cap="all" spc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49" name="TextBox 50">
            <a:extLst>
              <a:ext uri="{FF2B5EF4-FFF2-40B4-BE49-F238E27FC236}">
                <a16:creationId xmlns:a16="http://schemas.microsoft.com/office/drawing/2014/main" id="{3CA49FD4-7AEF-845B-0E87-305B904B3046}"/>
              </a:ext>
            </a:extLst>
          </p:cNvPr>
          <p:cNvSpPr txBox="1"/>
          <p:nvPr/>
        </p:nvSpPr>
        <p:spPr>
          <a:xfrm>
            <a:off x="198625" y="3099569"/>
            <a:ext cx="2384078" cy="1746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DATA EDIH 2.0 | TAN</a:t>
            </a:r>
            <a:r>
              <a:rPr lang="hu-HU" sz="1000" dirty="0">
                <a:solidFill>
                  <a:srgbClr val="001C27"/>
                </a:solidFill>
                <a:latin typeface="Arimo"/>
                <a:ea typeface="Arimo"/>
                <a:cs typeface="Arimo"/>
              </a:rPr>
              <a:t>ÁCSADÁS</a:t>
            </a:r>
            <a:endParaRPr lang="en-US" sz="1000" b="0" i="0" u="none" strike="noStrike" kern="1200" cap="none" spc="0" baseline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50" name="TextBox 51">
            <a:extLst>
              <a:ext uri="{FF2B5EF4-FFF2-40B4-BE49-F238E27FC236}">
                <a16:creationId xmlns:a16="http://schemas.microsoft.com/office/drawing/2014/main" id="{D962DDC8-D1FF-8CD8-9AD1-53A9728EE1E2}"/>
              </a:ext>
            </a:extLst>
          </p:cNvPr>
          <p:cNvSpPr txBox="1"/>
          <p:nvPr/>
        </p:nvSpPr>
        <p:spPr>
          <a:xfrm>
            <a:off x="278041" y="3647431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1C27"/>
                </a:solidFill>
                <a:uFillTx/>
                <a:latin typeface="Arimo Bold"/>
                <a:ea typeface="Arimo Bold"/>
                <a:cs typeface="Arimo Bold"/>
              </a:rPr>
              <a:t>FŐBB MODULOK</a:t>
            </a:r>
          </a:p>
        </p:txBody>
      </p:sp>
      <p:sp>
        <p:nvSpPr>
          <p:cNvPr id="52" name="TextBox 53">
            <a:extLst>
              <a:ext uri="{FF2B5EF4-FFF2-40B4-BE49-F238E27FC236}">
                <a16:creationId xmlns:a16="http://schemas.microsoft.com/office/drawing/2014/main" id="{EA4ABB49-9A78-2612-E96D-17F53344F61D}"/>
              </a:ext>
            </a:extLst>
          </p:cNvPr>
          <p:cNvSpPr txBox="1"/>
          <p:nvPr/>
        </p:nvSpPr>
        <p:spPr>
          <a:xfrm>
            <a:off x="282110" y="7243492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FFFFFF"/>
                </a:solidFill>
                <a:uFillTx/>
                <a:latin typeface="Arimo Bold"/>
                <a:ea typeface="Arimo Bold"/>
                <a:cs typeface="Arimo Bold"/>
              </a:rPr>
              <a:t>EREDMÉNY</a:t>
            </a:r>
          </a:p>
        </p:txBody>
      </p:sp>
      <p:sp>
        <p:nvSpPr>
          <p:cNvPr id="53" name="TextBox 54">
            <a:extLst>
              <a:ext uri="{FF2B5EF4-FFF2-40B4-BE49-F238E27FC236}">
                <a16:creationId xmlns:a16="http://schemas.microsoft.com/office/drawing/2014/main" id="{59BE7053-CD16-397F-C8CC-65215218EC1C}"/>
              </a:ext>
            </a:extLst>
          </p:cNvPr>
          <p:cNvSpPr txBox="1"/>
          <p:nvPr/>
        </p:nvSpPr>
        <p:spPr>
          <a:xfrm>
            <a:off x="301651" y="7678427"/>
            <a:ext cx="6668820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340" b="0" i="0">
                <a:solidFill>
                  <a:srgbClr val="54656B"/>
                </a:solidFill>
                <a:latin typeface="Arimo"/>
              </a:rPr>
              <a:t>A tanácsadás eredményeként a vállalat világosabb képet kap arról, hogy mely gyártási, minőségbiztosítási, karbantartási vagy működési területeken lehet indokolt AI-megoldás alkalmazása.</a:t>
            </a:r>
            <a:endParaRPr lang="en-US" sz="1400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54" name="TextBox 55">
            <a:extLst>
              <a:ext uri="{FF2B5EF4-FFF2-40B4-BE49-F238E27FC236}">
                <a16:creationId xmlns:a16="http://schemas.microsoft.com/office/drawing/2014/main" id="{3D5C4F47-BD36-E447-D620-4C78CB80D206}"/>
              </a:ext>
            </a:extLst>
          </p:cNvPr>
          <p:cNvSpPr txBox="1"/>
          <p:nvPr/>
        </p:nvSpPr>
        <p:spPr>
          <a:xfrm>
            <a:off x="408252" y="10409694"/>
            <a:ext cx="6093470" cy="2171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dataedih.hu</a:t>
            </a:r>
          </a:p>
        </p:txBody>
      </p:sp>
      <p:grpSp>
        <p:nvGrpSpPr>
          <p:cNvPr id="55" name="Group 56">
            <a:extLst>
              <a:ext uri="{FF2B5EF4-FFF2-40B4-BE49-F238E27FC236}">
                <a16:creationId xmlns:a16="http://schemas.microsoft.com/office/drawing/2014/main" id="{9D5BC383-0087-B0BB-84FE-AC7DF20F1C34}"/>
              </a:ext>
            </a:extLst>
          </p:cNvPr>
          <p:cNvGrpSpPr/>
          <p:nvPr/>
        </p:nvGrpSpPr>
        <p:grpSpPr>
          <a:xfrm>
            <a:off x="5797149" y="6843323"/>
            <a:ext cx="597971" cy="597971"/>
            <a:chOff x="5797149" y="6843323"/>
            <a:chExt cx="597971" cy="597971"/>
          </a:xfrm>
        </p:grpSpPr>
        <p:sp>
          <p:nvSpPr>
            <p:cNvPr id="56" name="Freeform 57">
              <a:extLst>
                <a:ext uri="{FF2B5EF4-FFF2-40B4-BE49-F238E27FC236}">
                  <a16:creationId xmlns:a16="http://schemas.microsoft.com/office/drawing/2014/main" id="{63C32021-FE57-6FEB-35C1-2FF4A2C32F21}"/>
                </a:ext>
              </a:extLst>
            </p:cNvPr>
            <p:cNvSpPr/>
            <p:nvPr/>
          </p:nvSpPr>
          <p:spPr>
            <a:xfrm>
              <a:off x="5797149" y="6843323"/>
              <a:ext cx="597971" cy="597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57" name="TextBox 58">
              <a:extLst>
                <a:ext uri="{FF2B5EF4-FFF2-40B4-BE49-F238E27FC236}">
                  <a16:creationId xmlns:a16="http://schemas.microsoft.com/office/drawing/2014/main" id="{8E0B7E12-E633-1B73-A5A2-1B656EAE6A7D}"/>
                </a:ext>
              </a:extLst>
            </p:cNvPr>
            <p:cNvSpPr txBox="1"/>
            <p:nvPr/>
          </p:nvSpPr>
          <p:spPr>
            <a:xfrm>
              <a:off x="5899928" y="6911062"/>
              <a:ext cx="392423" cy="427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58" name="TextBox 58">
            <a:extLst>
              <a:ext uri="{FF2B5EF4-FFF2-40B4-BE49-F238E27FC236}">
                <a16:creationId xmlns:a16="http://schemas.microsoft.com/office/drawing/2014/main" id="{214C8B89-B354-B26A-5CD4-F9D8B269E4D5}"/>
              </a:ext>
            </a:extLst>
          </p:cNvPr>
          <p:cNvSpPr txBox="1"/>
          <p:nvPr/>
        </p:nvSpPr>
        <p:spPr>
          <a:xfrm>
            <a:off x="4145981" y="10418600"/>
            <a:ext cx="4940302" cy="183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500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A szolgáltatások a de-minimis vagy innovációs támogatás keret terhére térítésmentesen vehetők igénybe.</a:t>
            </a:r>
          </a:p>
        </p:txBody>
      </p:sp>
      <p:pic>
        <p:nvPicPr>
          <p:cNvPr id="59" name="Graphic 60" descr="Email outline">
            <a:extLst>
              <a:ext uri="{FF2B5EF4-FFF2-40B4-BE49-F238E27FC236}">
                <a16:creationId xmlns:a16="http://schemas.microsoft.com/office/drawing/2014/main" id="{74B1DC12-DD7D-8C1F-3960-916AA9FDDC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99314" y="40114"/>
            <a:ext cx="179999" cy="179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TextBox 55">
            <a:extLst>
              <a:ext uri="{FF2B5EF4-FFF2-40B4-BE49-F238E27FC236}">
                <a16:creationId xmlns:a16="http://schemas.microsoft.com/office/drawing/2014/main" id="{4B14D7E3-B820-211B-2820-D3427B7A048E}"/>
              </a:ext>
            </a:extLst>
          </p:cNvPr>
          <p:cNvSpPr txBox="1"/>
          <p:nvPr/>
        </p:nvSpPr>
        <p:spPr>
          <a:xfrm>
            <a:off x="4747418" y="2585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61" name="TextBox 55">
            <a:extLst>
              <a:ext uri="{FF2B5EF4-FFF2-40B4-BE49-F238E27FC236}">
                <a16:creationId xmlns:a16="http://schemas.microsoft.com/office/drawing/2014/main" id="{69E3415F-179B-DDFB-BB34-838418DE56B2}"/>
              </a:ext>
            </a:extLst>
          </p:cNvPr>
          <p:cNvSpPr txBox="1"/>
          <p:nvPr/>
        </p:nvSpPr>
        <p:spPr>
          <a:xfrm>
            <a:off x="4745306" y="24334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pic>
        <p:nvPicPr>
          <p:cNvPr id="62" name="Graphic 65" descr="Speaker phone outline">
            <a:extLst>
              <a:ext uri="{FF2B5EF4-FFF2-40B4-BE49-F238E27FC236}">
                <a16:creationId xmlns:a16="http://schemas.microsoft.com/office/drawing/2014/main" id="{0CEBBC4A-41B0-5D7F-DCAE-1122131A94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6443" y="257184"/>
            <a:ext cx="179999" cy="179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2" name="Szövegdoboz 71">
            <a:extLst>
              <a:ext uri="{FF2B5EF4-FFF2-40B4-BE49-F238E27FC236}">
                <a16:creationId xmlns:a16="http://schemas.microsoft.com/office/drawing/2014/main" id="{F7CF473B-2FE5-290F-F489-5F50916383A6}"/>
              </a:ext>
            </a:extLst>
          </p:cNvPr>
          <p:cNvSpPr txBox="1"/>
          <p:nvPr/>
        </p:nvSpPr>
        <p:spPr>
          <a:xfrm>
            <a:off x="720955" y="4117591"/>
            <a:ext cx="5780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Gyártási adatforrások feltérképezése </a:t>
            </a:r>
            <a:endParaRPr lang="en-US" sz="1200" b="1" dirty="0"/>
          </a:p>
          <a:p>
            <a:r>
              <a:rPr sz="1140" b="0"/>
              <a:t>szenzoradatok, gépnaplók, képek, mérési eredmények, minőségügyi és logisztikai adatok áttekintése.</a:t>
            </a:r>
          </a:p>
        </p:txBody>
      </p:sp>
      <p:sp>
        <p:nvSpPr>
          <p:cNvPr id="73" name="Szövegdoboz 72">
            <a:extLst>
              <a:ext uri="{FF2B5EF4-FFF2-40B4-BE49-F238E27FC236}">
                <a16:creationId xmlns:a16="http://schemas.microsoft.com/office/drawing/2014/main" id="{2E2E8C59-6345-8490-EA43-899A36F8EA30}"/>
              </a:ext>
            </a:extLst>
          </p:cNvPr>
          <p:cNvSpPr txBox="1"/>
          <p:nvPr/>
        </p:nvSpPr>
        <p:spPr>
          <a:xfrm>
            <a:off x="720955" y="4783921"/>
            <a:ext cx="558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Ipari AI-use case-ek azonosítása </a:t>
            </a:r>
            <a:endParaRPr lang="en-US" sz="1200" dirty="0"/>
          </a:p>
          <a:p>
            <a:r>
              <a:rPr sz="1140" b="0"/>
              <a:t>prediktív karbantartás, anomáliadetektálás, vizuális minőségellenőrzés, selejt- és állásidő-csökkentés vizsgálata.</a:t>
            </a:r>
          </a:p>
        </p:txBody>
      </p:sp>
      <p:sp>
        <p:nvSpPr>
          <p:cNvPr id="74" name="Szövegdoboz 73">
            <a:extLst>
              <a:ext uri="{FF2B5EF4-FFF2-40B4-BE49-F238E27FC236}">
                <a16:creationId xmlns:a16="http://schemas.microsoft.com/office/drawing/2014/main" id="{03D6A930-BF08-DFCE-8C10-09F5831A41A6}"/>
              </a:ext>
            </a:extLst>
          </p:cNvPr>
          <p:cNvSpPr txBox="1"/>
          <p:nvPr/>
        </p:nvSpPr>
        <p:spPr>
          <a:xfrm>
            <a:off x="701905" y="5393521"/>
            <a:ext cx="5900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Technológiai és üzleti megvalósíthatóság vizsgálata </a:t>
            </a:r>
            <a:endParaRPr lang="en-US" sz="1200" dirty="0"/>
          </a:p>
          <a:p>
            <a:r>
              <a:rPr sz="1140" b="0"/>
              <a:t>az elvárt pontosság, integrálhatóság, adatminőség, emberi kontroll és várható üzemi érték meghatározása.</a:t>
            </a:r>
          </a:p>
        </p:txBody>
      </p:sp>
      <p:sp>
        <p:nvSpPr>
          <p:cNvPr id="75" name="Szövegdoboz 74">
            <a:extLst>
              <a:ext uri="{FF2B5EF4-FFF2-40B4-BE49-F238E27FC236}">
                <a16:creationId xmlns:a16="http://schemas.microsoft.com/office/drawing/2014/main" id="{24352C5A-191B-31C4-9273-71B702F0246B}"/>
              </a:ext>
            </a:extLst>
          </p:cNvPr>
          <p:cNvSpPr txBox="1"/>
          <p:nvPr/>
        </p:nvSpPr>
        <p:spPr>
          <a:xfrm>
            <a:off x="701905" y="6165046"/>
            <a:ext cx="558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Prototípus vagy proof-of-concept előkészítése </a:t>
            </a:r>
            <a:endParaRPr lang="en-US" sz="1200" dirty="0"/>
          </a:p>
          <a:p>
            <a:r>
              <a:rPr sz="1140" b="0"/>
              <a:t>egy kiválasztott ipari alkalmazási eset kipróbálási logikájának, mérőszámainak és adatfeltételeinek kialakítása.</a:t>
            </a:r>
          </a:p>
        </p:txBody>
      </p:sp>
      <p:sp>
        <p:nvSpPr>
          <p:cNvPr id="8" name="TextBox 55">
            <a:extLst>
              <a:ext uri="{FF2B5EF4-FFF2-40B4-BE49-F238E27FC236}">
                <a16:creationId xmlns:a16="http://schemas.microsoft.com/office/drawing/2014/main" id="{4B14D7E3-B820-211B-2820-D3427B7A048E}"/>
              </a:ext>
            </a:extLst>
          </p:cNvPr>
          <p:cNvSpPr txBox="1"/>
          <p:nvPr/>
        </p:nvSpPr>
        <p:spPr>
          <a:xfrm>
            <a:off x="4747418" y="2585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0" cap="none" spc="0" baseline="0" dirty="0" err="1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teszt</a:t>
            </a: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9" name="TextBox 55">
            <a:extLst>
              <a:ext uri="{FF2B5EF4-FFF2-40B4-BE49-F238E27FC236}">
                <a16:creationId xmlns:a16="http://schemas.microsoft.com/office/drawing/2014/main" id="{69E3415F-179B-DDFB-BB34-838418DE56B2}"/>
              </a:ext>
            </a:extLst>
          </p:cNvPr>
          <p:cNvSpPr txBox="1"/>
          <p:nvPr/>
        </p:nvSpPr>
        <p:spPr>
          <a:xfrm>
            <a:off x="4745306" y="24334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0" cap="none" spc="0" baseline="0" dirty="0" err="1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teszt</a:t>
            </a: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404</Words>
  <Application>Microsoft Office PowerPoint</Application>
  <PresentationFormat>Custom</PresentationFormat>
  <Paragraphs>31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Data-EDIH "onepager" sablon</dc:title>
  <dc:creator>admin</dc:creator>
  <cp:lastModifiedBy>Kupás Dávid</cp:lastModifiedBy>
  <cp:revision>36</cp:revision>
  <dcterms:created xsi:type="dcterms:W3CDTF">2006-08-16T00:00:00Z</dcterms:created>
  <dcterms:modified xsi:type="dcterms:W3CDTF">2026-09-23T18:48:27Z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0x010100E7454C8C0750364094DE270133C67A6C</vt:lpwstr>
  </property>
  <property fmtid="{D5CDD505-2E9C-101B-9397-08002B2CF9AE}" pid="3" name="MediaServiceImageTags">
    <vt:lpwstr/>
  </property>
</Properties>
</file>