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8" y="-2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FE6B-A9D1-EB6C-77E1-A458F23581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7444-A54C-C455-EEEC-909B5E78C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57B2-AE89-3DAE-8356-294FD30585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5601B-BA56-4857-B916-60F259B4BA19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C60E1-A6F6-7971-0E75-6FE095072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055-CD63-3F0F-469A-FF4FA43EC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6DBF0-89F9-4060-A551-A8523D6BA2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93A-C9AD-7AF6-0E22-FA472895C8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BB5C-A517-B8E4-9EE1-94C6DE6FD82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B1EAC-DCAF-89AB-5DE7-5DF15D2F75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6B865-DC15-4C4F-B118-3A30F4FBC83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931BE-8E13-E6F2-C055-634F0BBCB7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36F4D-F9CE-3577-5874-54B95909D9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5563E-922E-424F-B678-EFE021DBA8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28F-873B-0016-0F5D-AE6CEE55E3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2C1AB-01C5-E7D0-41BD-9F24559C4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DB044-4844-046D-DE69-8514E55C08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FBE5B-135D-4F48-BE58-2449E2B91EF3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9AF6-1E6B-A1F1-9EE7-09B60B1D03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7D2E-846E-E561-EBBF-2BD6022F5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B243E-E411-45D7-9E52-EB88487855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1D8-FD9D-B8AC-6B2B-1A4312F865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E778-5791-44C6-9048-6A59787A48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8205A-9053-C99C-95AB-9B2CBE0978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A03E-AC29-CEC0-9090-0FF4F3D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7CB65B-2799-49C5-A71D-A30D83C0B34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8D7C0-B948-C16F-40F5-19F8CC49B3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D1CE2-403A-4B2A-43FA-A05708DCB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791B35-9DFB-4267-AD3B-C48401CE2B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486-667F-E6F9-2BBC-28452DDC9F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7A42-E495-4168-5F9D-D5CBC8BB7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B8A73-328D-1585-A020-9E6EDA8BA30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6DFD3-693A-60A1-5A88-45439FAE022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F08B7-D0D6-7EDA-8E71-B1DE92A8C58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BB038-4F0F-FD84-525D-24BD640B5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7E2420-F676-4837-9B83-48E47CBE796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231BD-8336-7535-86C3-919C4EDA85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4E8CB-547C-9E28-5220-649994626C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3622F-E615-4247-95D0-AD980AB41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1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031-9EEC-23E8-2ED4-6A6A943FD2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BB768-44A6-CA20-45EF-27A587E91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15BD32-2BD4-4F40-A415-3132AD029C35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4937E-75BD-4980-24F2-E9166E522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8CFF1-D2AE-A57A-A43C-E528EFCAB8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4B49AD-6A41-4B95-81CA-1B84D4D57B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A18D9-4C70-EE7E-EAF4-0011DBA845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34D471-3566-487C-A948-1AED48999FB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DF123-2118-6FDC-4C1A-57FAD0F1F9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D8F9-9125-3E4B-812A-8D73345D2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C28071-4EEA-4B5C-A695-B1E1859D5E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0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5453-9D6B-1BC0-7CEF-6554F499CD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EB70-22EE-F5AF-2C89-C3E9ABF3A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13C3-FB3F-1354-57BB-518904E223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80F1-19D3-151D-0F5E-C0351F0C1F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AFBF-72EE-4233-BBA6-C2F44BC10AA6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D96F-5F30-A821-40D2-BC3B52EC03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916B6-F53B-C8FD-5444-75AF7C11E0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8D973-84C6-4367-B823-60ADE965DA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D4EE-E885-60AE-B40F-665C9B0C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D586-9CDB-CA48-9FD8-A23E6F1F1CD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0520-C8F9-C157-7AFC-FBD6847F5AB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75D3A-96FD-FC1D-4DC7-05811DEAB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9FA199-55B3-414F-B871-34C32EDF5CE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B3466-B5C2-9791-35AE-185FEA4890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5426B-4BA0-0F7D-DE33-7908BD6AC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BFF71-4776-45DB-B1EE-623882ED80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A072-4CBA-BFF4-8DA5-18E0A01919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F064-2AC1-5BEA-05AA-304082BFA6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457F-2171-2A3A-CE98-8ED432176D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D79B66-D928-4B04-9F11-FF2FF4076B7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82D78-D478-73E6-E3CB-E29A262D06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B7F-EC18-03EE-B138-CB954D135E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7AF53F-C52B-480D-A4C0-36B19AD9C9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2D510-D886-FE0C-ADA5-BFC5379DC98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527E-B4B7-5C91-FE6C-11676FD6F6D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6C4F-E851-8F72-5F3A-932A192D8F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D896A-3A61-4373-84EB-20D76EDB996B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3E644-7F03-2F30-DF1C-27F0510207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75B4-1BE7-A48C-6232-032AFF222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EC02B9-9B09-4446-93B9-205C4B1A8A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1162-3FD6-0AEA-C67A-E3A50FCE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730-7648-967F-DCE0-4D222B5D3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7DAC-7929-F072-1FD8-F39F2D7A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170E7E-6611-4EDC-B46F-393547DEBDF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1809-935E-7C01-87F2-710F766B366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2B08B-201E-8553-07BB-B0F4F311B7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FD3B639-601A-46F7-85FA-6B9BA83F28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12" Type="http://schemas.openxmlformats.org/officeDocument/2006/relationships/image" Target="../media/image5.png"/><Relationship Id="rId17" Type="http://schemas.openxmlformats.org/officeDocument/2006/relationships/image" Target="../media/image20.svg"/><Relationship Id="rId2" Type="http://schemas.openxmlformats.org/officeDocument/2006/relationships/image" Target="../media/image1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3C16C1-1DA3-8D75-C719-5E2B5A0DA293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0D11E6-B228-1402-36B7-69325C6E2130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812010-C927-A38F-C579-1A38EC6CC532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B59624E5-5A60-C4A2-4A43-FF3D46C5051C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D0DC81D1-30B4-FCE2-D3FB-4D0AFEFE9C51}"/>
              </a:ext>
            </a:extLst>
          </p:cNvPr>
          <p:cNvGrpSpPr/>
          <p:nvPr/>
        </p:nvGrpSpPr>
        <p:grpSpPr>
          <a:xfrm>
            <a:off x="6817226" y="6132076"/>
            <a:ext cx="1179054" cy="1179054"/>
            <a:chOff x="6817226" y="6132076"/>
            <a:chExt cx="1179054" cy="117905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D6E9C03-21E1-EB0D-67C6-CD9D75BF8359}"/>
                </a:ext>
              </a:extLst>
            </p:cNvPr>
            <p:cNvGrpSpPr/>
            <p:nvPr/>
          </p:nvGrpSpPr>
          <p:grpSpPr>
            <a:xfrm>
              <a:off x="6817226" y="6132076"/>
              <a:ext cx="1179054" cy="1179054"/>
              <a:chOff x="6817226" y="6132076"/>
              <a:chExt cx="1179054" cy="117905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0358326-8EE4-803E-4C6B-909F1DF29D55}"/>
                  </a:ext>
                </a:extLst>
              </p:cNvPr>
              <p:cNvSpPr/>
              <p:nvPr/>
            </p:nvSpPr>
            <p:spPr>
              <a:xfrm>
                <a:off x="6817226" y="6132076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BF2981C8-7BF9-6E04-C66E-C22C35EB71A3}"/>
                  </a:ext>
                </a:extLst>
              </p:cNvPr>
              <p:cNvSpPr txBox="1"/>
              <p:nvPr/>
            </p:nvSpPr>
            <p:spPr>
              <a:xfrm>
                <a:off x="6927768" y="6173525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B953AD9-56D2-6B81-09D5-16DAD1537519}"/>
                </a:ext>
              </a:extLst>
            </p:cNvPr>
            <p:cNvGrpSpPr/>
            <p:nvPr/>
          </p:nvGrpSpPr>
          <p:grpSpPr>
            <a:xfrm>
              <a:off x="6945828" y="6260677"/>
              <a:ext cx="921852" cy="921852"/>
              <a:chOff x="6945828" y="6260677"/>
              <a:chExt cx="921852" cy="921852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EDD373F3-61C4-3701-30CA-6A0410729CD5}"/>
                  </a:ext>
                </a:extLst>
              </p:cNvPr>
              <p:cNvSpPr/>
              <p:nvPr/>
            </p:nvSpPr>
            <p:spPr>
              <a:xfrm>
                <a:off x="6945828" y="6260677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D9FC71BD-EFB4-FF12-B0DF-F7D62CFCF298}"/>
                  </a:ext>
                </a:extLst>
              </p:cNvPr>
              <p:cNvSpPr txBox="1"/>
              <p:nvPr/>
            </p:nvSpPr>
            <p:spPr>
              <a:xfrm>
                <a:off x="7032257" y="6293083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ED8B8478-4C85-B19E-8F5F-AD0B44AC8C12}"/>
              </a:ext>
            </a:extLst>
          </p:cNvPr>
          <p:cNvGrpSpPr/>
          <p:nvPr/>
        </p:nvGrpSpPr>
        <p:grpSpPr>
          <a:xfrm>
            <a:off x="0" y="3321896"/>
            <a:ext cx="7560003" cy="3590638"/>
            <a:chOff x="0" y="3321896"/>
            <a:chExt cx="7560003" cy="3590638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2D1E8EB2-D552-CD19-4901-A8FF97B5E97A}"/>
                </a:ext>
              </a:extLst>
            </p:cNvPr>
            <p:cNvSpPr/>
            <p:nvPr/>
          </p:nvSpPr>
          <p:spPr>
            <a:xfrm>
              <a:off x="0" y="3561094"/>
              <a:ext cx="7560003" cy="3351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09333"/>
                <a:gd name="f4" fmla="val 1201080"/>
                <a:gd name="f5" fmla="*/ f0 1 2709333"/>
                <a:gd name="f6" fmla="*/ f1 1 1201080"/>
                <a:gd name="f7" fmla="+- f4 0 f2"/>
                <a:gd name="f8" fmla="+- f3 0 f2"/>
                <a:gd name="f9" fmla="*/ f8 1 2709333"/>
                <a:gd name="f10" fmla="*/ f7 1 120108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09333" h="120108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C8FE891B-0C9E-FF41-AA02-488B0A8DCB20}"/>
                </a:ext>
              </a:extLst>
            </p:cNvPr>
            <p:cNvSpPr txBox="1"/>
            <p:nvPr/>
          </p:nvSpPr>
          <p:spPr>
            <a:xfrm>
              <a:off x="0" y="3321896"/>
              <a:ext cx="7560003" cy="35906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8" name="Freeform 19">
            <a:extLst>
              <a:ext uri="{FF2B5EF4-FFF2-40B4-BE49-F238E27FC236}">
                <a16:creationId xmlns:a16="http://schemas.microsoft.com/office/drawing/2014/main" id="{1E38EEFC-A060-B2E7-3657-E097C6E8CDAF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65797885-F96A-739F-B702-614C1B24800E}"/>
              </a:ext>
            </a:extLst>
          </p:cNvPr>
          <p:cNvSpPr txBox="1"/>
          <p:nvPr/>
        </p:nvSpPr>
        <p:spPr>
          <a:xfrm>
            <a:off x="198625" y="969218"/>
            <a:ext cx="3399922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all" spc="0" dirty="0">
                <a:solidFill>
                  <a:srgbClr val="000000"/>
                </a:solidFill>
                <a:uFillTx/>
                <a:latin typeface="Aptos"/>
              </a:rPr>
              <a:t>AI-asszisztensek és szervezeti tudásmenedzsment tanácsadás </a:t>
            </a:r>
            <a:endParaRPr lang="en-US" sz="27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602A27F6-7E95-23B8-0D79-02B69E2A3D32}"/>
              </a:ext>
            </a:extLst>
          </p:cNvPr>
          <p:cNvSpPr txBox="1"/>
          <p:nvPr/>
        </p:nvSpPr>
        <p:spPr>
          <a:xfrm>
            <a:off x="3348386" y="4380039"/>
            <a:ext cx="4049649" cy="1836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400" b="0" i="0" u="none" strike="noStrike" kern="0" cap="none" spc="0" baseline="0" dirty="0">
                <a:solidFill>
                  <a:srgbClr val="FFFFFF"/>
                </a:solidFill>
                <a:uFillTx/>
                <a:latin typeface="Arimo"/>
                <a:ea typeface="Arimo"/>
                <a:cs typeface="Arimo"/>
              </a:rPr>
              <a:t>A szolgáltatás célja annak feltárása, hogy mesterséges intelligenciára épülő asszisztensek és szervezeti chatbotok hogyan tehetik gyorsabban és egyszerűbben hozzáférhetővé a szervezetben meglévő tudást. A megoldás lényege, hogy az AI ne kizárólag általános nyelvi modellismeretekre támaszkodjon, hanem az adott szervezet saját, ellenőrzött dokumentumai és adatforrásai alapján adjon válaszokat.</a:t>
            </a: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mo"/>
              <a:ea typeface="Arimo"/>
              <a:cs typeface="Arimo"/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5A74F714-B532-3651-A79A-C4A67E9C80CA}"/>
              </a:ext>
            </a:extLst>
          </p:cNvPr>
          <p:cNvGrpSpPr/>
          <p:nvPr/>
        </p:nvGrpSpPr>
        <p:grpSpPr>
          <a:xfrm>
            <a:off x="-132258" y="6924220"/>
            <a:ext cx="2106018" cy="424272"/>
            <a:chOff x="-132258" y="6924220"/>
            <a:chExt cx="2106018" cy="424272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CD82093-6EE6-CEE0-3B46-CDFB77149018}"/>
                </a:ext>
              </a:extLst>
            </p:cNvPr>
            <p:cNvSpPr/>
            <p:nvPr/>
          </p:nvSpPr>
          <p:spPr>
            <a:xfrm>
              <a:off x="-132258" y="7057110"/>
              <a:ext cx="2106018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4751"/>
                <a:gd name="f4" fmla="val 104423"/>
                <a:gd name="f5" fmla="val 52211"/>
                <a:gd name="f6" fmla="val 702539"/>
                <a:gd name="f7" fmla="val 731375"/>
                <a:gd name="f8" fmla="val 23376"/>
                <a:gd name="f9" fmla="val 81047"/>
                <a:gd name="f10" fmla="*/ f0 1 754751"/>
                <a:gd name="f11" fmla="*/ f1 1 104423"/>
                <a:gd name="f12" fmla="+- f4 0 f2"/>
                <a:gd name="f13" fmla="+- f3 0 f2"/>
                <a:gd name="f14" fmla="*/ f13 1 754751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754751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DDB8A46A-CDD6-7BCD-CB0A-9CE43F646790}"/>
                </a:ext>
              </a:extLst>
            </p:cNvPr>
            <p:cNvSpPr txBox="1"/>
            <p:nvPr/>
          </p:nvSpPr>
          <p:spPr>
            <a:xfrm>
              <a:off x="-132258" y="6924220"/>
              <a:ext cx="2106018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7" name="TextBox 28">
            <a:extLst>
              <a:ext uri="{FF2B5EF4-FFF2-40B4-BE49-F238E27FC236}">
                <a16:creationId xmlns:a16="http://schemas.microsoft.com/office/drawing/2014/main" id="{5F348007-1E97-7FD4-DF8F-7B01A5B695AC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7073693A-E0F8-10AF-CB81-E8201B562E6D}"/>
              </a:ext>
            </a:extLst>
          </p:cNvPr>
          <p:cNvSpPr txBox="1"/>
          <p:nvPr/>
        </p:nvSpPr>
        <p:spPr>
          <a:xfrm>
            <a:off x="3354796" y="3857634"/>
            <a:ext cx="2479359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A SZOLGÁLTATÁSRÓL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46855AF-6CFE-49CE-1B2A-877CFACF6DD7}"/>
              </a:ext>
            </a:extLst>
          </p:cNvPr>
          <p:cNvSpPr txBox="1"/>
          <p:nvPr/>
        </p:nvSpPr>
        <p:spPr>
          <a:xfrm>
            <a:off x="332731" y="7037377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KINEK SZÓL?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B8B7B7D4-4129-0CCB-CFCB-C754EEC0AF33}"/>
              </a:ext>
            </a:extLst>
          </p:cNvPr>
          <p:cNvSpPr txBox="1"/>
          <p:nvPr/>
        </p:nvSpPr>
        <p:spPr>
          <a:xfrm>
            <a:off x="408252" y="7467776"/>
            <a:ext cx="6947181" cy="8581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200" b="0" i="0" u="none" strike="noStrike" kern="0" cap="none" spc="0" baseline="0" dirty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Ez a tanácsadás azoknak a szervezeteknek szól, ahol a működéshez szükséges tudás sok különálló dokumentumban, belső rendszerben, szabályzatban vagy tudásbázisban található, és emiatt a munkatársak sok időt töltenek információkereséssel. Különösen hasznos ott, ahol gyakran ismétlődnek ugyanazok a kérdések, és cél a szervezeti tudás gyorsabb, egyszerűbb és megbízhatóbb elérése.</a:t>
            </a:r>
            <a:endParaRPr lang="en-US" sz="12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5DFCF57-C942-F2B4-CCC6-A9C5B7BA8A48}"/>
              </a:ext>
            </a:extLst>
          </p:cNvPr>
          <p:cNvSpPr txBox="1"/>
          <p:nvPr/>
        </p:nvSpPr>
        <p:spPr>
          <a:xfrm>
            <a:off x="408252" y="8383207"/>
            <a:ext cx="6698857" cy="1730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Vállalatok és intézmények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 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ahol a belső tudás több forrásban, nehezen áttekinthető formában érhető el.</a:t>
            </a:r>
            <a:endParaRPr lang="en-US" sz="1201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HR-, IT- és operatív területek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ahol rendszeresen ismétlődő kérdések és információigények jelennek meg.</a:t>
            </a:r>
            <a:endParaRPr lang="en-US" sz="1201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Döntéshozók és tudásgazdák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akik szeretnék átlátni, hogyan támogatható a szervezeti tudás AI-asszisztensekkel.</a:t>
            </a:r>
            <a:endParaRPr lang="en-US" sz="1201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1" kern="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S</a:t>
            </a:r>
            <a:r>
              <a:rPr lang="hu-HU" sz="1201" b="1" i="0" u="none" strike="noStrike" kern="0" cap="none" spc="0" baseline="0" dirty="0" err="1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zervezetek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</a:t>
            </a: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amelyek saját, ellenőrzött dokumentumaikra és adatforrásaikra épülő AI-megoldásban gondolkodnak.</a:t>
            </a:r>
            <a:endParaRPr lang="en-US" sz="1200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CFEF1D36-13FF-E665-0C50-A31F826C7CAD}"/>
              </a:ext>
            </a:extLst>
          </p:cNvPr>
          <p:cNvSpPr/>
          <p:nvPr/>
        </p:nvSpPr>
        <p:spPr>
          <a:xfrm>
            <a:off x="247125" y="3813971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0C82F402-5AA8-340C-246A-E7109CD3A025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 r:embed="rId6"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957D1CD3-0AD1-A7E5-B14E-C072F703F4FD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37" name="Group 39">
            <a:extLst>
              <a:ext uri="{FF2B5EF4-FFF2-40B4-BE49-F238E27FC236}">
                <a16:creationId xmlns:a16="http://schemas.microsoft.com/office/drawing/2014/main" id="{38788CFC-74C9-9E1A-A650-82576514E1EE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91E9A4D4-C66C-32D7-9F2D-BC8BE5714BC4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7A48920A-C88F-36D6-A054-438ACEAFEB83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2">
            <a:extLst>
              <a:ext uri="{FF2B5EF4-FFF2-40B4-BE49-F238E27FC236}">
                <a16:creationId xmlns:a16="http://schemas.microsoft.com/office/drawing/2014/main" id="{8A5C43EB-D0E7-A85D-CD13-628527D8895D}"/>
              </a:ext>
            </a:extLst>
          </p:cNvPr>
          <p:cNvGrpSpPr/>
          <p:nvPr/>
        </p:nvGrpSpPr>
        <p:grpSpPr>
          <a:xfrm>
            <a:off x="-356652" y="9935998"/>
            <a:ext cx="597971" cy="597971"/>
            <a:chOff x="-356652" y="9935998"/>
            <a:chExt cx="597971" cy="597971"/>
          </a:xfrm>
        </p:grpSpPr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2409B096-657B-8766-B425-94333D535E1F}"/>
                </a:ext>
              </a:extLst>
            </p:cNvPr>
            <p:cNvSpPr/>
            <p:nvPr/>
          </p:nvSpPr>
          <p:spPr>
            <a:xfrm>
              <a:off x="-356652" y="9935998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701F7B58-4019-D7EA-9852-36073F28EEC3}"/>
                </a:ext>
              </a:extLst>
            </p:cNvPr>
            <p:cNvSpPr txBox="1"/>
            <p:nvPr/>
          </p:nvSpPr>
          <p:spPr>
            <a:xfrm>
              <a:off x="-253874" y="10003737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3" name="Freeform 45">
            <a:extLst>
              <a:ext uri="{FF2B5EF4-FFF2-40B4-BE49-F238E27FC236}">
                <a16:creationId xmlns:a16="http://schemas.microsoft.com/office/drawing/2014/main" id="{3447BF97-740A-B44C-4295-5068DC05AB14}"/>
              </a:ext>
            </a:extLst>
          </p:cNvPr>
          <p:cNvSpPr/>
          <p:nvPr/>
        </p:nvSpPr>
        <p:spPr>
          <a:xfrm>
            <a:off x="4074484" y="10189058"/>
            <a:ext cx="1380451" cy="427939"/>
          </a:xfrm>
          <a:custGeom>
            <a:avLst/>
            <a:gdLst>
              <a:gd name="f0" fmla="val w"/>
              <a:gd name="f1" fmla="val h"/>
              <a:gd name="f2" fmla="val 0"/>
              <a:gd name="f3" fmla="val 1380453"/>
              <a:gd name="f4" fmla="val 427940"/>
              <a:gd name="f5" fmla="val 427941"/>
              <a:gd name="f6" fmla="*/ f0 1 1380453"/>
              <a:gd name="f7" fmla="*/ f1 1 427940"/>
              <a:gd name="f8" fmla="+- f4 0 f2"/>
              <a:gd name="f9" fmla="+- f3 0 f2"/>
              <a:gd name="f10" fmla="*/ f9 1 1380453"/>
              <a:gd name="f11" fmla="*/ f8 1 42794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380453" h="427940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F6D4939D-5B2C-C9E8-3A32-526455AD0804}"/>
              </a:ext>
            </a:extLst>
          </p:cNvPr>
          <p:cNvSpPr/>
          <p:nvPr/>
        </p:nvSpPr>
        <p:spPr>
          <a:xfrm>
            <a:off x="5654274" y="10189058"/>
            <a:ext cx="1714746" cy="365814"/>
          </a:xfrm>
          <a:custGeom>
            <a:avLst/>
            <a:gdLst>
              <a:gd name="f0" fmla="val w"/>
              <a:gd name="f1" fmla="val h"/>
              <a:gd name="f2" fmla="val 0"/>
              <a:gd name="f3" fmla="val 1714748"/>
              <a:gd name="f4" fmla="val 365813"/>
              <a:gd name="f5" fmla="val 1714747"/>
              <a:gd name="f6" fmla="*/ f0 1 1714748"/>
              <a:gd name="f7" fmla="*/ f1 1 365813"/>
              <a:gd name="f8" fmla="+- f4 0 f2"/>
              <a:gd name="f9" fmla="+- f3 0 f2"/>
              <a:gd name="f10" fmla="*/ f9 1 1714748"/>
              <a:gd name="f11" fmla="*/ f8 1 36581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714748" h="36581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9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5" name="TextBox 47">
            <a:extLst>
              <a:ext uri="{FF2B5EF4-FFF2-40B4-BE49-F238E27FC236}">
                <a16:creationId xmlns:a16="http://schemas.microsoft.com/office/drawing/2014/main" id="{1CCF0239-D58E-B048-075A-C3CFD76FEDB1}"/>
              </a:ext>
            </a:extLst>
          </p:cNvPr>
          <p:cNvSpPr txBox="1"/>
          <p:nvPr/>
        </p:nvSpPr>
        <p:spPr>
          <a:xfrm>
            <a:off x="3790818" y="10545345"/>
            <a:ext cx="3615939" cy="814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00" b="0" i="0" u="none" strike="noStrike" kern="120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A „Data-EDIH 2.0” c. projekt megvalósulását a Közigazgatási és Területfejlesztési Minisztérium támogatta.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ADF924-314D-322F-9D45-BDAEA29BF133}"/>
              </a:ext>
            </a:extLst>
          </p:cNvPr>
          <p:cNvGrpSpPr/>
          <p:nvPr/>
        </p:nvGrpSpPr>
        <p:grpSpPr>
          <a:xfrm>
            <a:off x="-241511" y="9880402"/>
            <a:ext cx="8230550" cy="1143493"/>
            <a:chOff x="-241511" y="9880402"/>
            <a:chExt cx="8230550" cy="11434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99C501-99A6-BC11-03F8-B970EFDE3F8F}"/>
                </a:ext>
              </a:extLst>
            </p:cNvPr>
            <p:cNvSpPr/>
            <p:nvPr/>
          </p:nvSpPr>
          <p:spPr>
            <a:xfrm>
              <a:off x="-241511" y="10066446"/>
              <a:ext cx="8230550" cy="957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9644"/>
                <a:gd name="f4" fmla="val 343126"/>
                <a:gd name="f5" fmla="*/ f0 1 2949644"/>
                <a:gd name="f6" fmla="*/ f1 1 343126"/>
                <a:gd name="f7" fmla="+- f4 0 f2"/>
                <a:gd name="f8" fmla="+- f3 0 f2"/>
                <a:gd name="f9" fmla="*/ f8 1 2949644"/>
                <a:gd name="f10" fmla="*/ f7 1 343126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949644" h="34312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FB053D-90B2-3155-1A3B-8677BCA26007}"/>
                </a:ext>
              </a:extLst>
            </p:cNvPr>
            <p:cNvSpPr txBox="1"/>
            <p:nvPr/>
          </p:nvSpPr>
          <p:spPr>
            <a:xfrm>
              <a:off x="-241511" y="9880402"/>
              <a:ext cx="8230550" cy="11434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DC181B-0E17-2102-4309-3367B80E57E7}"/>
              </a:ext>
            </a:extLst>
          </p:cNvPr>
          <p:cNvGrpSpPr/>
          <p:nvPr/>
        </p:nvGrpSpPr>
        <p:grpSpPr>
          <a:xfrm>
            <a:off x="0" y="6879689"/>
            <a:ext cx="7801505" cy="3502554"/>
            <a:chOff x="0" y="6879689"/>
            <a:chExt cx="7801505" cy="350255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4D8128-1D89-5B8A-1A87-723209184F6F}"/>
                </a:ext>
              </a:extLst>
            </p:cNvPr>
            <p:cNvSpPr/>
            <p:nvPr/>
          </p:nvSpPr>
          <p:spPr>
            <a:xfrm>
              <a:off x="0" y="7118896"/>
              <a:ext cx="7801505" cy="326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95884"/>
                <a:gd name="f4" fmla="val 1169510"/>
                <a:gd name="f5" fmla="*/ f0 1 2795884"/>
                <a:gd name="f6" fmla="*/ f1 1 1169510"/>
                <a:gd name="f7" fmla="+- f4 0 f2"/>
                <a:gd name="f8" fmla="+- f3 0 f2"/>
                <a:gd name="f9" fmla="*/ f8 1 2795884"/>
                <a:gd name="f10" fmla="*/ f7 1 116951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95884" h="116951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>
                <a:alpha val="13725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1002A49-B67B-486E-E127-4E5EF6DC542D}"/>
                </a:ext>
              </a:extLst>
            </p:cNvPr>
            <p:cNvSpPr txBox="1"/>
            <p:nvPr/>
          </p:nvSpPr>
          <p:spPr>
            <a:xfrm>
              <a:off x="0" y="6879689"/>
              <a:ext cx="7801505" cy="35025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9898D-E594-4E3C-1EA7-0D5A14C5A028}"/>
              </a:ext>
            </a:extLst>
          </p:cNvPr>
          <p:cNvGrpSpPr/>
          <p:nvPr/>
        </p:nvGrpSpPr>
        <p:grpSpPr>
          <a:xfrm>
            <a:off x="6970471" y="10153607"/>
            <a:ext cx="1179054" cy="1179054"/>
            <a:chOff x="6970471" y="10153607"/>
            <a:chExt cx="1179054" cy="117905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DB450CE-D85F-0753-2896-176BF1F85706}"/>
                </a:ext>
              </a:extLst>
            </p:cNvPr>
            <p:cNvGrpSpPr/>
            <p:nvPr/>
          </p:nvGrpSpPr>
          <p:grpSpPr>
            <a:xfrm>
              <a:off x="6970471" y="10153607"/>
              <a:ext cx="1179054" cy="1179054"/>
              <a:chOff x="6970471" y="10153607"/>
              <a:chExt cx="1179054" cy="1179054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D1D634C-C10E-3C18-ED38-88AD5444633B}"/>
                  </a:ext>
                </a:extLst>
              </p:cNvPr>
              <p:cNvSpPr/>
              <p:nvPr/>
            </p:nvSpPr>
            <p:spPr>
              <a:xfrm>
                <a:off x="6970471" y="10153607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94A551E2-196F-2013-9FE1-6CFF5AA56E70}"/>
                  </a:ext>
                </a:extLst>
              </p:cNvPr>
              <p:cNvSpPr txBox="1"/>
              <p:nvPr/>
            </p:nvSpPr>
            <p:spPr>
              <a:xfrm>
                <a:off x="7081013" y="10195057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E4CA83AC-DF59-9F83-5FAA-64E1751C3D11}"/>
                </a:ext>
              </a:extLst>
            </p:cNvPr>
            <p:cNvGrpSpPr/>
            <p:nvPr/>
          </p:nvGrpSpPr>
          <p:grpSpPr>
            <a:xfrm>
              <a:off x="7099072" y="10282208"/>
              <a:ext cx="921852" cy="921852"/>
              <a:chOff x="7099072" y="10282208"/>
              <a:chExt cx="921852" cy="92185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11844DE-7697-5668-000E-C667786C0BB4}"/>
                  </a:ext>
                </a:extLst>
              </p:cNvPr>
              <p:cNvSpPr/>
              <p:nvPr/>
            </p:nvSpPr>
            <p:spPr>
              <a:xfrm>
                <a:off x="7099072" y="10282208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ED027BDD-4E53-71FE-C88C-23F79C16BB3C}"/>
                  </a:ext>
                </a:extLst>
              </p:cNvPr>
              <p:cNvSpPr txBox="1"/>
              <p:nvPr/>
            </p:nvSpPr>
            <p:spPr>
              <a:xfrm>
                <a:off x="7185501" y="10314614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889E5-0191-CB05-FB4B-736D96BE6C05}"/>
              </a:ext>
            </a:extLst>
          </p:cNvPr>
          <p:cNvGrpSpPr/>
          <p:nvPr/>
        </p:nvGrpSpPr>
        <p:grpSpPr>
          <a:xfrm>
            <a:off x="6870783" y="2453554"/>
            <a:ext cx="1378439" cy="1378439"/>
            <a:chOff x="6870783" y="2453554"/>
            <a:chExt cx="1378439" cy="1378439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FECCF8D4-3EBE-BF4F-80C7-A8087A57901F}"/>
                </a:ext>
              </a:extLst>
            </p:cNvPr>
            <p:cNvGrpSpPr/>
            <p:nvPr/>
          </p:nvGrpSpPr>
          <p:grpSpPr>
            <a:xfrm>
              <a:off x="6870783" y="2453554"/>
              <a:ext cx="1378439" cy="1378439"/>
              <a:chOff x="6870783" y="2453554"/>
              <a:chExt cx="1378439" cy="1378439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2BDFEF7-4FC3-F492-C8E5-302392D88C6C}"/>
                  </a:ext>
                </a:extLst>
              </p:cNvPr>
              <p:cNvSpPr/>
              <p:nvPr/>
            </p:nvSpPr>
            <p:spPr>
              <a:xfrm>
                <a:off x="6870783" y="2453554"/>
                <a:ext cx="1378439" cy="13784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noFill/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57ACD74C-B83F-64BD-4058-FA723A69AA27}"/>
                  </a:ext>
                </a:extLst>
              </p:cNvPr>
              <p:cNvSpPr txBox="1"/>
              <p:nvPr/>
            </p:nvSpPr>
            <p:spPr>
              <a:xfrm>
                <a:off x="7000006" y="2502017"/>
                <a:ext cx="1119984" cy="120074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1F98057-61CF-DCDE-B154-84B9FDF8F254}"/>
                </a:ext>
              </a:extLst>
            </p:cNvPr>
            <p:cNvGrpSpPr/>
            <p:nvPr/>
          </p:nvGrpSpPr>
          <p:grpSpPr>
            <a:xfrm>
              <a:off x="7021128" y="2603900"/>
              <a:ext cx="1077739" cy="1077739"/>
              <a:chOff x="7021128" y="2603900"/>
              <a:chExt cx="1077739" cy="107773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0A38807-9AA9-87DB-45D2-5E198D72B92D}"/>
                  </a:ext>
                </a:extLst>
              </p:cNvPr>
              <p:cNvSpPr/>
              <p:nvPr/>
            </p:nvSpPr>
            <p:spPr>
              <a:xfrm>
                <a:off x="7021128" y="2603900"/>
                <a:ext cx="1077739" cy="10777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0068FF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5885A2E1-7A72-CC99-1282-F16261E2C5A3}"/>
                  </a:ext>
                </a:extLst>
              </p:cNvPr>
              <p:cNvSpPr txBox="1"/>
              <p:nvPr/>
            </p:nvSpPr>
            <p:spPr>
              <a:xfrm>
                <a:off x="7122170" y="2641793"/>
                <a:ext cx="875666" cy="9388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4833D56-ADED-16CF-DFCF-BA06ED111E59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6580F76-C1B2-E490-FE42-B4D133B5AD4E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921A612-54BE-FF55-C141-519C3F1526DC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30" name="Freeform 31">
            <a:extLst>
              <a:ext uri="{FF2B5EF4-FFF2-40B4-BE49-F238E27FC236}">
                <a16:creationId xmlns:a16="http://schemas.microsoft.com/office/drawing/2014/main" id="{0E07AFA8-A722-F2DB-A21B-ECDEC5FA24CE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59DE4BE4-26B4-0DC2-5DE4-EB06A040E626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242CA7A6-4FE0-714D-27D9-9A9813C44647}"/>
              </a:ext>
            </a:extLst>
          </p:cNvPr>
          <p:cNvSpPr/>
          <p:nvPr/>
        </p:nvSpPr>
        <p:spPr>
          <a:xfrm>
            <a:off x="245397" y="4260783"/>
            <a:ext cx="352748" cy="339964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39963"/>
              <a:gd name="f5" fmla="val 352750"/>
              <a:gd name="f6" fmla="*/ f0 1 352751"/>
              <a:gd name="f7" fmla="*/ f1 1 339963"/>
              <a:gd name="f8" fmla="+- f4 0 f2"/>
              <a:gd name="f9" fmla="+- f3 0 f2"/>
              <a:gd name="f10" fmla="*/ f9 1 352751"/>
              <a:gd name="f11" fmla="*/ f8 1 33996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2751" h="33996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33E445BE-8D3E-B11E-1185-D996E4C65918}"/>
              </a:ext>
            </a:extLst>
          </p:cNvPr>
          <p:cNvSpPr/>
          <p:nvPr/>
        </p:nvSpPr>
        <p:spPr>
          <a:xfrm>
            <a:off x="245397" y="4905966"/>
            <a:ext cx="372032" cy="337157"/>
          </a:xfrm>
          <a:custGeom>
            <a:avLst/>
            <a:gdLst>
              <a:gd name="f0" fmla="val w"/>
              <a:gd name="f1" fmla="val h"/>
              <a:gd name="f2" fmla="val 0"/>
              <a:gd name="f3" fmla="val 372032"/>
              <a:gd name="f4" fmla="val 337154"/>
              <a:gd name="f5" fmla="*/ f0 1 372032"/>
              <a:gd name="f6" fmla="*/ f1 1 337154"/>
              <a:gd name="f7" fmla="+- f4 0 f2"/>
              <a:gd name="f8" fmla="+- f3 0 f2"/>
              <a:gd name="f9" fmla="*/ f8 1 372032"/>
              <a:gd name="f10" fmla="*/ f7 1 337154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72032" h="33715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6"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68FAB7BE-C469-7132-686E-4524E7203AAD}"/>
              </a:ext>
            </a:extLst>
          </p:cNvPr>
          <p:cNvSpPr/>
          <p:nvPr/>
        </p:nvSpPr>
        <p:spPr>
          <a:xfrm>
            <a:off x="241328" y="5561252"/>
            <a:ext cx="332539" cy="371036"/>
          </a:xfrm>
          <a:custGeom>
            <a:avLst/>
            <a:gdLst>
              <a:gd name="f0" fmla="val w"/>
              <a:gd name="f1" fmla="val h"/>
              <a:gd name="f2" fmla="val 0"/>
              <a:gd name="f3" fmla="val 332542"/>
              <a:gd name="f4" fmla="val 371037"/>
              <a:gd name="f5" fmla="*/ f0 1 332542"/>
              <a:gd name="f6" fmla="*/ f1 1 371037"/>
              <a:gd name="f7" fmla="+- f4 0 f2"/>
              <a:gd name="f8" fmla="+- f3 0 f2"/>
              <a:gd name="f9" fmla="*/ f8 1 332542"/>
              <a:gd name="f10" fmla="*/ f7 1 371037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32542" h="37103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DDA6785-3891-FA81-1DF0-5C5D2C88AE53}"/>
              </a:ext>
            </a:extLst>
          </p:cNvPr>
          <p:cNvSpPr/>
          <p:nvPr/>
        </p:nvSpPr>
        <p:spPr>
          <a:xfrm>
            <a:off x="245397" y="6269162"/>
            <a:ext cx="352748" cy="352748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52750"/>
              <a:gd name="f5" fmla="*/ f0 1 352751"/>
              <a:gd name="f6" fmla="*/ f1 1 352751"/>
              <a:gd name="f7" fmla="+- f3 0 f2"/>
              <a:gd name="f8" fmla="*/ f7 1 352751"/>
              <a:gd name="f9" fmla="*/ f2 1 f8"/>
              <a:gd name="f10" fmla="*/ f3 1 f8"/>
              <a:gd name="f11" fmla="*/ f9 f5 1"/>
              <a:gd name="f12" fmla="*/ f10 f5 1"/>
              <a:gd name="f13" fmla="*/ f10 f6 1"/>
              <a:gd name="f14" fmla="*/ f9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" t="f14" r="f12" b="f13"/>
            <a:pathLst>
              <a:path w="352751" h="352751">
                <a:moveTo>
                  <a:pt x="f2" y="f2"/>
                </a:moveTo>
                <a:lnTo>
                  <a:pt x="f4" y="f2"/>
                </a:lnTo>
                <a:lnTo>
                  <a:pt x="f4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 r:embed="rId10">
              <a:alphaModFix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111CD711-EA8E-FA2E-F78A-2F2D9425BC03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 r:embed="rId12">
              <a:alphaModFix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6E6548AE-08F2-464C-35BA-44E1FC870C23}"/>
              </a:ext>
            </a:extLst>
          </p:cNvPr>
          <p:cNvGrpSpPr/>
          <p:nvPr/>
        </p:nvGrpSpPr>
        <p:grpSpPr>
          <a:xfrm>
            <a:off x="-132258" y="3534265"/>
            <a:ext cx="2267995" cy="424272"/>
            <a:chOff x="-132258" y="3534265"/>
            <a:chExt cx="2267995" cy="424272"/>
          </a:xfrm>
        </p:grpSpPr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2DFF8A34-B0C3-5794-D34A-679EDABEBF13}"/>
                </a:ext>
              </a:extLst>
            </p:cNvPr>
            <p:cNvSpPr/>
            <p:nvPr/>
          </p:nvSpPr>
          <p:spPr>
            <a:xfrm>
              <a:off x="-132258" y="3667164"/>
              <a:ext cx="2267995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104423"/>
                <a:gd name="f5" fmla="val 52211"/>
                <a:gd name="f6" fmla="val 760589"/>
                <a:gd name="f7" fmla="val 789424"/>
                <a:gd name="f8" fmla="val 23376"/>
                <a:gd name="f9" fmla="val 81047"/>
                <a:gd name="f10" fmla="*/ f0 1 812800"/>
                <a:gd name="f11" fmla="*/ f1 1 104423"/>
                <a:gd name="f12" fmla="+- f4 0 f2"/>
                <a:gd name="f13" fmla="+- f3 0 f2"/>
                <a:gd name="f14" fmla="*/ f13 1 812800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12800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781B98FD-0BBB-7576-7FDD-B230128C95AE}"/>
                </a:ext>
              </a:extLst>
            </p:cNvPr>
            <p:cNvSpPr txBox="1"/>
            <p:nvPr/>
          </p:nvSpPr>
          <p:spPr>
            <a:xfrm>
              <a:off x="-132258" y="3534265"/>
              <a:ext cx="2267995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1">
            <a:extLst>
              <a:ext uri="{FF2B5EF4-FFF2-40B4-BE49-F238E27FC236}">
                <a16:creationId xmlns:a16="http://schemas.microsoft.com/office/drawing/2014/main" id="{AD0FB0A9-2B76-DCC2-D5F5-51B683A7087E}"/>
              </a:ext>
            </a:extLst>
          </p:cNvPr>
          <p:cNvGrpSpPr/>
          <p:nvPr/>
        </p:nvGrpSpPr>
        <p:grpSpPr>
          <a:xfrm>
            <a:off x="-132258" y="7130335"/>
            <a:ext cx="1762460" cy="424272"/>
            <a:chOff x="-132258" y="7130335"/>
            <a:chExt cx="1762460" cy="424272"/>
          </a:xfrm>
        </p:grpSpPr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DE23EA2C-244D-AAEA-5360-2E77E7D5E393}"/>
                </a:ext>
              </a:extLst>
            </p:cNvPr>
            <p:cNvSpPr/>
            <p:nvPr/>
          </p:nvSpPr>
          <p:spPr>
            <a:xfrm>
              <a:off x="-132258" y="7263225"/>
              <a:ext cx="1762460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626"/>
                <a:gd name="f4" fmla="val 104423"/>
                <a:gd name="f5" fmla="val 52211"/>
                <a:gd name="f6" fmla="val 579415"/>
                <a:gd name="f7" fmla="val 608251"/>
                <a:gd name="f8" fmla="val 23376"/>
                <a:gd name="f9" fmla="val 81047"/>
                <a:gd name="f10" fmla="*/ f0 1 631626"/>
                <a:gd name="f11" fmla="*/ f1 1 104423"/>
                <a:gd name="f12" fmla="+- f4 0 f2"/>
                <a:gd name="f13" fmla="+- f3 0 f2"/>
                <a:gd name="f14" fmla="*/ f13 1 631626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31626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3">
              <a:extLst>
                <a:ext uri="{FF2B5EF4-FFF2-40B4-BE49-F238E27FC236}">
                  <a16:creationId xmlns:a16="http://schemas.microsoft.com/office/drawing/2014/main" id="{78DE0376-DFFE-4C58-B80C-3C9F2C12170A}"/>
                </a:ext>
              </a:extLst>
            </p:cNvPr>
            <p:cNvSpPr txBox="1"/>
            <p:nvPr/>
          </p:nvSpPr>
          <p:spPr>
            <a:xfrm>
              <a:off x="-132258" y="7130335"/>
              <a:ext cx="1762460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3" name="Group 44">
            <a:extLst>
              <a:ext uri="{FF2B5EF4-FFF2-40B4-BE49-F238E27FC236}">
                <a16:creationId xmlns:a16="http://schemas.microsoft.com/office/drawing/2014/main" id="{F2ED036F-CB06-72DC-7B4C-4FFB01ACB386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BB7AB99-466C-DE69-434A-7994279AACDB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C79B3A1F-0507-2D00-8D15-11A9B7C3E2CE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7" name="TextBox 48">
            <a:extLst>
              <a:ext uri="{FF2B5EF4-FFF2-40B4-BE49-F238E27FC236}">
                <a16:creationId xmlns:a16="http://schemas.microsoft.com/office/drawing/2014/main" id="{6E45CAB6-1A71-4E8A-86F0-540D3C4957FC}"/>
              </a:ext>
            </a:extLst>
          </p:cNvPr>
          <p:cNvSpPr txBox="1"/>
          <p:nvPr/>
        </p:nvSpPr>
        <p:spPr>
          <a:xfrm>
            <a:off x="301651" y="8732656"/>
            <a:ext cx="6719477" cy="10125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/>
              <a:t>  </a:t>
            </a:r>
            <a:r>
              <a:rPr lang="hu-HU" sz="1100" b="1" dirty="0"/>
              <a:t>Gyorsabban hozzáférhetővé válik a szervezeti tudás</a:t>
            </a:r>
            <a:r>
              <a:rPr lang="en-US" sz="1100" b="1" dirty="0"/>
              <a:t>:</a:t>
            </a:r>
            <a:r>
              <a:rPr lang="hu-HU" sz="1100" b="1" dirty="0"/>
              <a:t> </a:t>
            </a:r>
            <a:r>
              <a:rPr lang="hu-HU" sz="1100" dirty="0"/>
              <a:t>csökkenhet az információkeresésre fordított idő.</a:t>
            </a:r>
            <a:endParaRPr lang="en-US" sz="11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/>
              <a:t>  </a:t>
            </a:r>
            <a:r>
              <a:rPr lang="hu-HU" sz="1100" b="1" dirty="0"/>
              <a:t>Javulhat a válaszok minősége és követhetősége</a:t>
            </a:r>
            <a:r>
              <a:rPr lang="en-US" sz="1100" b="1" dirty="0"/>
              <a:t>:</a:t>
            </a:r>
            <a:r>
              <a:rPr lang="hu-HU" sz="1100" dirty="0"/>
              <a:t> az AI ellenőrzött forrásokra támaszkodva adhat választ.</a:t>
            </a:r>
            <a:endParaRPr lang="en-US" sz="11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/>
              <a:t>  </a:t>
            </a:r>
            <a:r>
              <a:rPr lang="hu-HU" sz="1100" b="1" dirty="0"/>
              <a:t>Megalapozottabb döntés születhet a bevezetésről</a:t>
            </a:r>
            <a:r>
              <a:rPr lang="en-US" sz="1100" b="1" dirty="0"/>
              <a:t>:</a:t>
            </a:r>
            <a:r>
              <a:rPr lang="hu-HU" sz="1100" b="1" dirty="0"/>
              <a:t> </a:t>
            </a:r>
            <a:r>
              <a:rPr lang="hu-HU" sz="1100" dirty="0"/>
              <a:t>a megoldás prototípuson keresztül is tesztelhető a teljes fejlesztés előtt.</a:t>
            </a:r>
          </a:p>
          <a:p>
            <a:pPr marL="0" marR="0" lvl="0" indent="0" algn="l" defTabSz="914400" rtl="0" fontAlgn="auto" hangingPunct="1">
              <a:lnSpc>
                <a:spcPts val="15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1" b="1" i="0" u="none" strike="noStrike" kern="0" cap="none" spc="0" baseline="0" dirty="0">
              <a:solidFill>
                <a:srgbClr val="000000"/>
              </a:solidFill>
              <a:uFillTx/>
              <a:latin typeface="Arimo Bold"/>
              <a:ea typeface="Arimo Bold"/>
              <a:cs typeface="Arimo Bold"/>
            </a:endParaRPr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51E727E6-178B-6A8A-F7BD-EB99A7A3E13E}"/>
              </a:ext>
            </a:extLst>
          </p:cNvPr>
          <p:cNvSpPr txBox="1"/>
          <p:nvPr/>
        </p:nvSpPr>
        <p:spPr>
          <a:xfrm>
            <a:off x="198625" y="969218"/>
            <a:ext cx="3399922" cy="20518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0" cap="all" spc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AI-</a:t>
            </a:r>
            <a:r>
              <a:rPr lang="en-US" sz="2800" b="0" i="0" u="none" strike="noStrike" kern="0" cap="all" spc="0" dirty="0" err="1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asszisztensek</a:t>
            </a:r>
            <a:r>
              <a:rPr lang="en-US" sz="2800" b="0" i="0" u="none" strike="noStrike" kern="0" cap="all" spc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en-US" sz="2800" b="0" i="0" u="none" strike="noStrike" kern="0" cap="all" spc="0" dirty="0" err="1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és</a:t>
            </a:r>
            <a:r>
              <a:rPr lang="en-US" sz="2800" b="0" i="0" u="none" strike="noStrike" kern="0" cap="all" spc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en-US" sz="2800" b="0" i="0" u="none" strike="noStrike" kern="0" cap="all" spc="0" dirty="0" err="1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szervezeti</a:t>
            </a:r>
            <a:r>
              <a:rPr lang="en-US" sz="2800" b="0" i="0" u="none" strike="noStrike" kern="0" cap="all" spc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en-US" sz="2800" b="0" i="0" u="none" strike="noStrike" kern="0" cap="all" spc="0" dirty="0" err="1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tudásmenedzsment</a:t>
            </a:r>
            <a:r>
              <a:rPr lang="en-US" sz="2800" b="0" i="0" u="none" strike="noStrike" kern="0" cap="all" spc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en-US" sz="2800" b="0" i="0" u="none" strike="noStrike" kern="0" cap="all" spc="0" dirty="0" err="1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tanácsadás</a:t>
            </a:r>
            <a:r>
              <a:rPr lang="en-US" sz="2800" b="0" i="0" u="none" strike="noStrike" kern="0" cap="all" spc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 </a:t>
            </a:r>
          </a:p>
          <a:p>
            <a:pPr marL="0" marR="0" lvl="0" indent="0" algn="l" defTabSz="914400" rtl="0" fontAlgn="auto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0" i="0" u="none" strike="noStrike" kern="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3CA49FD4-7AEF-845B-0E87-305B904B3046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dirty="0">
                <a:solidFill>
                  <a:srgbClr val="001C27"/>
                </a:solidFill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D962DDC8-D1FF-8CD8-9AD1-53A9728EE1E2}"/>
              </a:ext>
            </a:extLst>
          </p:cNvPr>
          <p:cNvSpPr txBox="1"/>
          <p:nvPr/>
        </p:nvSpPr>
        <p:spPr>
          <a:xfrm>
            <a:off x="278041" y="3647431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FŐBB MODULOK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EA4ABB49-9A78-2612-E96D-17F53344F61D}"/>
              </a:ext>
            </a:extLst>
          </p:cNvPr>
          <p:cNvSpPr txBox="1"/>
          <p:nvPr/>
        </p:nvSpPr>
        <p:spPr>
          <a:xfrm>
            <a:off x="282110" y="7243492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EREDMÉNY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59BE7053-CD16-397F-C8CC-65215218EC1C}"/>
              </a:ext>
            </a:extLst>
          </p:cNvPr>
          <p:cNvSpPr txBox="1"/>
          <p:nvPr/>
        </p:nvSpPr>
        <p:spPr>
          <a:xfrm>
            <a:off x="301651" y="7678427"/>
            <a:ext cx="6668820" cy="7391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201" b="0" i="0" u="none" strike="noStrike" kern="0" cap="none" spc="0" baseline="0" dirty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tanácsadás eredményeként a szervezet világosabb képet kap arról, hogyan lehet a belső tudást AI-asszisztensekkel hatékonyabban elérhetővé tenni. Igény esetén a koncepció prototípus formájában is kipróbálható, és mérhetővé válik a keresési idő csökkenése, a válaszok minősége, valamint a felhasználói elégedettség.</a:t>
            </a:r>
            <a:endParaRPr lang="en-US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4" name="TextBox 55">
            <a:extLst>
              <a:ext uri="{FF2B5EF4-FFF2-40B4-BE49-F238E27FC236}">
                <a16:creationId xmlns:a16="http://schemas.microsoft.com/office/drawing/2014/main" id="{3D5C4F47-BD36-E447-D620-4C78CB80D206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9D5BC383-0087-B0BB-84FE-AC7DF20F1C34}"/>
              </a:ext>
            </a:extLst>
          </p:cNvPr>
          <p:cNvGrpSpPr/>
          <p:nvPr/>
        </p:nvGrpSpPr>
        <p:grpSpPr>
          <a:xfrm>
            <a:off x="5797149" y="6843323"/>
            <a:ext cx="597971" cy="597971"/>
            <a:chOff x="5797149" y="6843323"/>
            <a:chExt cx="597971" cy="597971"/>
          </a:xfrm>
        </p:grpSpPr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63C32021-FE57-6FEB-35C1-2FF4A2C32F21}"/>
                </a:ext>
              </a:extLst>
            </p:cNvPr>
            <p:cNvSpPr/>
            <p:nvPr/>
          </p:nvSpPr>
          <p:spPr>
            <a:xfrm>
              <a:off x="5797149" y="6843323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57" name="TextBox 58">
              <a:extLst>
                <a:ext uri="{FF2B5EF4-FFF2-40B4-BE49-F238E27FC236}">
                  <a16:creationId xmlns:a16="http://schemas.microsoft.com/office/drawing/2014/main" id="{8E0B7E12-E633-1B73-A5A2-1B656EAE6A7D}"/>
                </a:ext>
              </a:extLst>
            </p:cNvPr>
            <p:cNvSpPr txBox="1"/>
            <p:nvPr/>
          </p:nvSpPr>
          <p:spPr>
            <a:xfrm>
              <a:off x="5899928" y="6911062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58" name="TextBox 58">
            <a:extLst>
              <a:ext uri="{FF2B5EF4-FFF2-40B4-BE49-F238E27FC236}">
                <a16:creationId xmlns:a16="http://schemas.microsoft.com/office/drawing/2014/main" id="{214C8B89-B354-B26A-5CD4-F9D8B269E4D5}"/>
              </a:ext>
            </a:extLst>
          </p:cNvPr>
          <p:cNvSpPr txBox="1"/>
          <p:nvPr/>
        </p:nvSpPr>
        <p:spPr>
          <a:xfrm>
            <a:off x="4145981" y="10418600"/>
            <a:ext cx="4940302" cy="183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500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szolgáltatások a de-minimis vagy innovációs támogatás keret terhére térítésmentesen vehetők igénybe.</a:t>
            </a:r>
          </a:p>
        </p:txBody>
      </p:sp>
      <p:pic>
        <p:nvPicPr>
          <p:cNvPr id="59" name="Graphic 60" descr="Email outline">
            <a:extLst>
              <a:ext uri="{FF2B5EF4-FFF2-40B4-BE49-F238E27FC236}">
                <a16:creationId xmlns:a16="http://schemas.microsoft.com/office/drawing/2014/main" id="{74B1DC12-DD7D-8C1F-3960-916AA9FDDC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9314" y="4011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pic>
        <p:nvPicPr>
          <p:cNvPr id="62" name="Graphic 65" descr="Speaker phone outline">
            <a:extLst>
              <a:ext uri="{FF2B5EF4-FFF2-40B4-BE49-F238E27FC236}">
                <a16:creationId xmlns:a16="http://schemas.microsoft.com/office/drawing/2014/main" id="{0CEBBC4A-41B0-5D7F-DCAE-1122131A94C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6443" y="25718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Szövegdoboz 71">
            <a:extLst>
              <a:ext uri="{FF2B5EF4-FFF2-40B4-BE49-F238E27FC236}">
                <a16:creationId xmlns:a16="http://schemas.microsoft.com/office/drawing/2014/main" id="{F7CF473B-2FE5-290F-F489-5F50916383A6}"/>
              </a:ext>
            </a:extLst>
          </p:cNvPr>
          <p:cNvSpPr txBox="1"/>
          <p:nvPr/>
        </p:nvSpPr>
        <p:spPr>
          <a:xfrm>
            <a:off x="720955" y="4193791"/>
            <a:ext cx="5780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Felhasználói</a:t>
            </a:r>
            <a:r>
              <a:rPr lang="en-US" sz="1200" b="1" dirty="0"/>
              <a:t> </a:t>
            </a:r>
            <a:r>
              <a:rPr lang="en-US" sz="1200" b="1" dirty="0" err="1"/>
              <a:t>csoportok</a:t>
            </a:r>
            <a:r>
              <a:rPr lang="en-US" sz="1200" b="1" dirty="0"/>
              <a:t> </a:t>
            </a:r>
            <a:r>
              <a:rPr lang="en-US" sz="1200" b="1" dirty="0" err="1"/>
              <a:t>és</a:t>
            </a:r>
            <a:r>
              <a:rPr lang="en-US" sz="1200" b="1" dirty="0"/>
              <a:t> </a:t>
            </a:r>
            <a:r>
              <a:rPr lang="en-US" sz="1200" b="1" dirty="0" err="1"/>
              <a:t>kérdéstípusok</a:t>
            </a:r>
            <a:r>
              <a:rPr lang="en-US" sz="1200" b="1" dirty="0"/>
              <a:t> </a:t>
            </a:r>
            <a:r>
              <a:rPr lang="en-US" sz="1200" b="1" dirty="0" err="1"/>
              <a:t>azonosítása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 err="1"/>
              <a:t>annak</a:t>
            </a:r>
            <a:r>
              <a:rPr lang="en-US" sz="1200" dirty="0"/>
              <a:t> </a:t>
            </a:r>
            <a:r>
              <a:rPr lang="en-US" sz="1200" dirty="0" err="1"/>
              <a:t>feltárása</a:t>
            </a:r>
            <a:r>
              <a:rPr lang="en-US" sz="1200" dirty="0"/>
              <a:t>, </a:t>
            </a:r>
            <a:r>
              <a:rPr lang="en-US" sz="1200" dirty="0" err="1"/>
              <a:t>kik</a:t>
            </a:r>
            <a:r>
              <a:rPr lang="en-US" sz="1200" dirty="0"/>
              <a:t> </a:t>
            </a:r>
            <a:r>
              <a:rPr lang="en-US" sz="1200" dirty="0" err="1"/>
              <a:t>és</a:t>
            </a:r>
            <a:r>
              <a:rPr lang="en-US" sz="1200" dirty="0"/>
              <a:t> </a:t>
            </a:r>
            <a:r>
              <a:rPr lang="en-US" sz="1200" dirty="0" err="1"/>
              <a:t>milyen</a:t>
            </a:r>
            <a:r>
              <a:rPr lang="en-US" sz="1200" dirty="0"/>
              <a:t> </a:t>
            </a:r>
            <a:r>
              <a:rPr lang="en-US" sz="1200" dirty="0" err="1"/>
              <a:t>információkat</a:t>
            </a:r>
            <a:r>
              <a:rPr lang="en-US" sz="1200" dirty="0"/>
              <a:t> </a:t>
            </a:r>
            <a:r>
              <a:rPr lang="en-US" sz="1200" dirty="0" err="1"/>
              <a:t>keresnek</a:t>
            </a:r>
            <a:r>
              <a:rPr lang="en-US" sz="1200" dirty="0"/>
              <a:t> a </a:t>
            </a:r>
            <a:r>
              <a:rPr lang="en-US" sz="1200" dirty="0" err="1"/>
              <a:t>szervezeten</a:t>
            </a:r>
            <a:r>
              <a:rPr lang="en-US" sz="1200" dirty="0"/>
              <a:t> </a:t>
            </a:r>
            <a:r>
              <a:rPr lang="en-US" sz="1200" dirty="0" err="1"/>
              <a:t>belül</a:t>
            </a:r>
            <a:r>
              <a:rPr lang="en-US" sz="1200" dirty="0"/>
              <a:t>.</a:t>
            </a: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E2E8C59-6345-8490-EA43-899A36F8EA30}"/>
              </a:ext>
            </a:extLst>
          </p:cNvPr>
          <p:cNvSpPr txBox="1"/>
          <p:nvPr/>
        </p:nvSpPr>
        <p:spPr>
          <a:xfrm>
            <a:off x="720955" y="4783921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Tudásforrások</a:t>
            </a:r>
            <a:r>
              <a:rPr lang="en-US" sz="1200" b="1" dirty="0"/>
              <a:t> </a:t>
            </a:r>
            <a:r>
              <a:rPr lang="en-US" sz="1200" b="1" dirty="0" err="1"/>
              <a:t>feltérképezése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/>
              <a:t>a </a:t>
            </a:r>
            <a:r>
              <a:rPr lang="en-US" sz="1200" dirty="0" err="1"/>
              <a:t>releváns</a:t>
            </a:r>
            <a:r>
              <a:rPr lang="en-US" sz="1200" dirty="0"/>
              <a:t> </a:t>
            </a:r>
            <a:r>
              <a:rPr lang="en-US" sz="1200" dirty="0" err="1"/>
              <a:t>dokumentumok</a:t>
            </a:r>
            <a:r>
              <a:rPr lang="en-US" sz="1200" dirty="0"/>
              <a:t>, </a:t>
            </a:r>
            <a:r>
              <a:rPr lang="en-US" sz="1200" dirty="0" err="1"/>
              <a:t>szabályzatok</a:t>
            </a:r>
            <a:r>
              <a:rPr lang="en-US" sz="1200" dirty="0"/>
              <a:t>, </a:t>
            </a:r>
            <a:r>
              <a:rPr lang="en-US" sz="1200" dirty="0" err="1"/>
              <a:t>belső</a:t>
            </a:r>
            <a:r>
              <a:rPr lang="en-US" sz="1200" dirty="0"/>
              <a:t> </a:t>
            </a:r>
            <a:r>
              <a:rPr lang="en-US" sz="1200" dirty="0" err="1"/>
              <a:t>rendszerek</a:t>
            </a:r>
            <a:r>
              <a:rPr lang="en-US" sz="1200" dirty="0"/>
              <a:t> </a:t>
            </a:r>
            <a:r>
              <a:rPr lang="en-US" sz="1200" dirty="0" err="1"/>
              <a:t>és</a:t>
            </a:r>
            <a:r>
              <a:rPr lang="en-US" sz="1200" dirty="0"/>
              <a:t> </a:t>
            </a:r>
            <a:r>
              <a:rPr lang="en-US" sz="1200" dirty="0" err="1"/>
              <a:t>tudásbázisok</a:t>
            </a:r>
            <a:r>
              <a:rPr lang="en-US" sz="1200" dirty="0"/>
              <a:t> </a:t>
            </a:r>
            <a:r>
              <a:rPr lang="en-US" sz="1200" dirty="0" err="1"/>
              <a:t>áttekintése</a:t>
            </a:r>
            <a:r>
              <a:rPr lang="en-US" sz="1200" dirty="0"/>
              <a:t>.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03D6A930-BF08-DFCE-8C10-09F5831A41A6}"/>
              </a:ext>
            </a:extLst>
          </p:cNvPr>
          <p:cNvSpPr txBox="1"/>
          <p:nvPr/>
        </p:nvSpPr>
        <p:spPr>
          <a:xfrm>
            <a:off x="701905" y="5526871"/>
            <a:ext cx="5585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Hozzáférési</a:t>
            </a:r>
            <a:r>
              <a:rPr lang="en-US" sz="1200" b="1" dirty="0"/>
              <a:t> </a:t>
            </a:r>
            <a:r>
              <a:rPr lang="en-US" sz="1200" b="1" dirty="0" err="1"/>
              <a:t>és</a:t>
            </a:r>
            <a:r>
              <a:rPr lang="en-US" sz="1200" b="1" dirty="0"/>
              <a:t> </a:t>
            </a:r>
            <a:r>
              <a:rPr lang="en-US" sz="1200" b="1" dirty="0" err="1"/>
              <a:t>biztonsági</a:t>
            </a:r>
            <a:r>
              <a:rPr lang="en-US" sz="1200" b="1" dirty="0"/>
              <a:t> </a:t>
            </a:r>
            <a:r>
              <a:rPr lang="en-US" sz="1200" b="1" dirty="0" err="1"/>
              <a:t>követelmények</a:t>
            </a:r>
            <a:r>
              <a:rPr lang="en-US" sz="1200" b="1" dirty="0"/>
              <a:t> </a:t>
            </a:r>
            <a:r>
              <a:rPr lang="en-US" sz="1200" b="1" dirty="0" err="1"/>
              <a:t>vizsgálata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 err="1"/>
              <a:t>jogosultságok</a:t>
            </a:r>
            <a:r>
              <a:rPr lang="en-US" sz="1200" dirty="0"/>
              <a:t>, </a:t>
            </a:r>
            <a:r>
              <a:rPr lang="en-US" sz="1200" dirty="0" err="1"/>
              <a:t>adatvédelem</a:t>
            </a:r>
            <a:r>
              <a:rPr lang="en-US" sz="1200" dirty="0"/>
              <a:t> </a:t>
            </a:r>
            <a:r>
              <a:rPr lang="en-US" sz="1200" dirty="0" err="1"/>
              <a:t>és</a:t>
            </a:r>
            <a:r>
              <a:rPr lang="en-US" sz="1200" dirty="0"/>
              <a:t> </a:t>
            </a:r>
            <a:r>
              <a:rPr lang="en-US" sz="1200" dirty="0" err="1"/>
              <a:t>információbiztonság</a:t>
            </a:r>
            <a:r>
              <a:rPr lang="en-US" sz="1200" dirty="0"/>
              <a:t> </a:t>
            </a:r>
            <a:r>
              <a:rPr lang="en-US" sz="1200" dirty="0" err="1"/>
              <a:t>figyelembevételével</a:t>
            </a:r>
            <a:r>
              <a:rPr lang="hu-HU" sz="1200" dirty="0"/>
              <a:t>.</a:t>
            </a:r>
            <a:endParaRPr lang="en-US" sz="1200" dirty="0"/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24352C5A-191B-31C4-9273-71B702F0246B}"/>
              </a:ext>
            </a:extLst>
          </p:cNvPr>
          <p:cNvSpPr txBox="1"/>
          <p:nvPr/>
        </p:nvSpPr>
        <p:spPr>
          <a:xfrm>
            <a:off x="701905" y="6126946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Visszakövethetőség</a:t>
            </a:r>
            <a:r>
              <a:rPr lang="en-US" sz="1200" b="1" dirty="0"/>
              <a:t> </a:t>
            </a:r>
            <a:r>
              <a:rPr lang="en-US" sz="1200" b="1" dirty="0" err="1"/>
              <a:t>és</a:t>
            </a:r>
            <a:r>
              <a:rPr lang="en-US" sz="1200" b="1" dirty="0"/>
              <a:t> </a:t>
            </a:r>
            <a:r>
              <a:rPr lang="en-US" sz="1200" b="1" dirty="0" err="1"/>
              <a:t>forrásjelölés</a:t>
            </a:r>
            <a:r>
              <a:rPr lang="en-US" sz="1200" b="1" dirty="0"/>
              <a:t> </a:t>
            </a:r>
            <a:r>
              <a:rPr lang="en-US" sz="1200" b="1" dirty="0" err="1"/>
              <a:t>biztosítása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 err="1"/>
              <a:t>annak</a:t>
            </a:r>
            <a:r>
              <a:rPr lang="en-US" sz="1200" dirty="0"/>
              <a:t> </a:t>
            </a:r>
            <a:r>
              <a:rPr lang="en-US" sz="1200" dirty="0" err="1"/>
              <a:t>meghatározása</a:t>
            </a:r>
            <a:r>
              <a:rPr lang="en-US" sz="1200" dirty="0"/>
              <a:t>, </a:t>
            </a:r>
            <a:r>
              <a:rPr lang="en-US" sz="1200" dirty="0" err="1"/>
              <a:t>hogyan</a:t>
            </a:r>
            <a:r>
              <a:rPr lang="en-US" sz="1200" dirty="0"/>
              <a:t> </a:t>
            </a:r>
            <a:r>
              <a:rPr lang="en-US" sz="1200" dirty="0" err="1"/>
              <a:t>adjon</a:t>
            </a:r>
            <a:r>
              <a:rPr lang="en-US" sz="1200" dirty="0"/>
              <a:t> </a:t>
            </a:r>
            <a:r>
              <a:rPr lang="en-US" sz="1200" dirty="0" err="1"/>
              <a:t>az</a:t>
            </a:r>
            <a:r>
              <a:rPr lang="en-US" sz="1200" dirty="0"/>
              <a:t> AI </a:t>
            </a:r>
            <a:r>
              <a:rPr lang="en-US" sz="1200" dirty="0" err="1"/>
              <a:t>ellenőrizhető</a:t>
            </a:r>
            <a:r>
              <a:rPr lang="en-US" sz="1200" dirty="0"/>
              <a:t> </a:t>
            </a:r>
            <a:r>
              <a:rPr lang="en-US" sz="1200" dirty="0" err="1"/>
              <a:t>és</a:t>
            </a:r>
            <a:r>
              <a:rPr lang="en-US" sz="1200" dirty="0"/>
              <a:t> </a:t>
            </a:r>
            <a:r>
              <a:rPr lang="en-US" sz="1200" dirty="0" err="1"/>
              <a:t>megalapozott</a:t>
            </a:r>
            <a:r>
              <a:rPr lang="en-US" sz="1200" dirty="0"/>
              <a:t> </a:t>
            </a:r>
            <a:r>
              <a:rPr lang="en-US" sz="1200" dirty="0" err="1"/>
              <a:t>válaszokat</a:t>
            </a:r>
            <a:r>
              <a:rPr lang="en-US" sz="120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392</Words>
  <Application>Microsoft Office PowerPoint</Application>
  <PresentationFormat>Egyéni</PresentationFormat>
  <Paragraphs>33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9" baseType="lpstr">
      <vt:lpstr>Aptos</vt:lpstr>
      <vt:lpstr>Arial</vt:lpstr>
      <vt:lpstr>Arimo</vt:lpstr>
      <vt:lpstr>Arimo Bold</vt:lpstr>
      <vt:lpstr>Calibri</vt:lpstr>
      <vt:lpstr>Open Sans</vt:lpstr>
      <vt:lpstr>Office Theme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Data-EDIH "onepager" sablon</dc:title>
  <dc:creator>admin</dc:creator>
  <cp:lastModifiedBy>Kupás Dávid</cp:lastModifiedBy>
  <cp:revision>24</cp:revision>
  <dcterms:created xsi:type="dcterms:W3CDTF">2006-08-16T00:00:00Z</dcterms:created>
  <dcterms:modified xsi:type="dcterms:W3CDTF">2026-09-23T11:55:03Z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0x010100E7454C8C0750364094DE270133C67A6C</vt:lpwstr>
  </property>
  <property fmtid="{D5CDD505-2E9C-101B-9397-08002B2CF9AE}" pid="3" name="MediaServiceImageTags">
    <vt:lpwstr/>
  </property>
</Properties>
</file>